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31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5" r:id="rId30"/>
  </p:sldIdLst>
  <p:sldSz cx="9144000" cy="5143500" type="screen16x9"/>
  <p:notesSz cx="9144000" cy="51435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89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4500" y="231139"/>
            <a:ext cx="82550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 u="heavy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79783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1"/>
                </a:lnTo>
              </a:path>
            </a:pathLst>
          </a:custGeom>
          <a:ln w="25400">
            <a:solidFill>
              <a:srgbClr val="0066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 u="heavy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79783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1"/>
                </a:lnTo>
              </a:path>
            </a:pathLst>
          </a:custGeom>
          <a:ln w="25400">
            <a:solidFill>
              <a:srgbClr val="0066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 u="heavy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6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4631" y="240791"/>
            <a:ext cx="551687" cy="5547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 u="heavy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31139"/>
            <a:ext cx="82550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 u="heavy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1974" y="1158240"/>
            <a:ext cx="8061959" cy="333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1365" y="4777407"/>
            <a:ext cx="250825" cy="233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@ververica.com" TargetMode="External"/><Relationship Id="rId2" Type="http://schemas.openxmlformats.org/officeDocument/2006/relationships/hyperlink" Target="mailto:EngrAhmadMakki@gmai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%40alitech_2017/how-to-cope-with-peak-data-traffic-on-11-11-the-secrets-of-alibaba-stream-computing-17d5e807980c" TargetMode="External"/><Relationship Id="rId4" Type="http://schemas.openxmlformats.org/officeDocument/2006/relationships/hyperlink" Target="https://www.ververica.com/blog/singles-day-2018-data-in-a-flink-of-an-ey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hyperlink" Target="https://flink.apache.org/poweredb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3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99287" y="864108"/>
            <a:ext cx="5904230" cy="1010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25425" marR="5080" indent="-212725">
              <a:lnSpc>
                <a:spcPct val="101899"/>
              </a:lnSpc>
              <a:spcBef>
                <a:spcPts val="25"/>
              </a:spcBef>
            </a:pPr>
            <a:r>
              <a:rPr sz="3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Introduction</a:t>
            </a:r>
            <a:r>
              <a:rPr sz="3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Stateful</a:t>
            </a:r>
            <a:r>
              <a:rPr sz="3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Stream </a:t>
            </a:r>
            <a:r>
              <a:rPr sz="3200" spc="-8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Processing</a:t>
            </a:r>
            <a:r>
              <a:rPr sz="3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Apache</a:t>
            </a:r>
            <a:r>
              <a:rPr sz="3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Flink</a:t>
            </a:r>
            <a:endParaRPr sz="3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3003" y="3284220"/>
            <a:ext cx="2639797" cy="8749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80"/>
              </a:spcBef>
            </a:pPr>
            <a:r>
              <a:rPr lang="en-US" sz="2000" b="1" spc="55" dirty="0">
                <a:solidFill>
                  <a:srgbClr val="FFFFFF"/>
                </a:solidFill>
                <a:latin typeface="Arial"/>
                <a:cs typeface="Arial"/>
              </a:rPr>
              <a:t>Ahmad Makki</a:t>
            </a:r>
          </a:p>
          <a:p>
            <a:pPr marL="12700" marR="5080" algn="ctr">
              <a:lnSpc>
                <a:spcPct val="100800"/>
              </a:lnSpc>
              <a:spcBef>
                <a:spcPts val="80"/>
              </a:spcBef>
            </a:pPr>
            <a:r>
              <a:rPr lang="en-US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MSDSF23M22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pc="-22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EngrAhmadMakki</a:t>
            </a:r>
            <a:r>
              <a:rPr lang="en-PK" spc="-22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@</a:t>
            </a:r>
            <a:r>
              <a:rPr lang="en-US" spc="-220" dirty="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gmail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.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c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o</a:t>
            </a:r>
            <a:r>
              <a:rPr sz="1800" spc="170" dirty="0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m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432" y="1984152"/>
            <a:ext cx="2144395" cy="2144396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C6AE3EF6-1EFE-B599-2B5F-6340B915AD5B}"/>
              </a:ext>
            </a:extLst>
          </p:cNvPr>
          <p:cNvSpPr txBox="1"/>
          <p:nvPr/>
        </p:nvSpPr>
        <p:spPr>
          <a:xfrm>
            <a:off x="719282" y="4238307"/>
            <a:ext cx="2074545" cy="27084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1780" marR="5080" indent="-259715" algn="ctr">
              <a:lnSpc>
                <a:spcPct val="101099"/>
              </a:lnSpc>
              <a:spcBef>
                <a:spcPts val="75"/>
              </a:spcBef>
            </a:pPr>
            <a:r>
              <a:rPr sz="1800" spc="15" dirty="0">
                <a:solidFill>
                  <a:schemeClr val="bg1"/>
                </a:solidFill>
                <a:latin typeface="Microsoft Sans Serif"/>
                <a:cs typeface="Microsoft Sans Serif"/>
              </a:rPr>
              <a:t>Apache</a:t>
            </a:r>
            <a:r>
              <a:rPr sz="1800" spc="-30" dirty="0">
                <a:solidFill>
                  <a:schemeClr val="bg1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chemeClr val="bg1"/>
                </a:solidFill>
                <a:latin typeface="Microsoft Sans Serif"/>
                <a:cs typeface="Microsoft Sans Serif"/>
              </a:rPr>
              <a:t>Flink®</a:t>
            </a:r>
            <a:endParaRPr sz="1800" dirty="0">
              <a:solidFill>
                <a:schemeClr val="bg1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0" dirty="0">
                <a:latin typeface="Times New Roman"/>
                <a:cs typeface="Times New Roman"/>
              </a:rPr>
              <a:t> </a:t>
            </a:r>
            <a:r>
              <a:rPr spc="-100" dirty="0"/>
              <a:t>Case</a:t>
            </a:r>
            <a:r>
              <a:rPr spc="-25" dirty="0"/>
              <a:t> </a:t>
            </a:r>
            <a:r>
              <a:rPr spc="35" dirty="0"/>
              <a:t>Study:</a:t>
            </a:r>
            <a:r>
              <a:rPr spc="-30" dirty="0"/>
              <a:t> </a:t>
            </a:r>
            <a:r>
              <a:rPr spc="-45" dirty="0"/>
              <a:t>Single’s</a:t>
            </a:r>
            <a:r>
              <a:rPr spc="-35" dirty="0"/>
              <a:t> </a:t>
            </a:r>
            <a:r>
              <a:rPr spc="5" dirty="0"/>
              <a:t>Day	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4879" y="1374647"/>
            <a:ext cx="3931920" cy="2209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1599" y="1236979"/>
            <a:ext cx="6156325" cy="354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17500">
              <a:lnSpc>
                <a:spcPct val="100000"/>
              </a:lnSpc>
              <a:spcBef>
                <a:spcPts val="100"/>
              </a:spcBef>
              <a:buClr>
                <a:srgbClr val="006679"/>
              </a:buClr>
              <a:buSzPct val="77777"/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Microsoft Sans Serif"/>
                <a:cs typeface="Microsoft Sans Serif"/>
              </a:rPr>
              <a:t>Chinese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Shopping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Festival</a:t>
            </a:r>
            <a:endParaRPr sz="1800" dirty="0">
              <a:latin typeface="Microsoft Sans Serif"/>
              <a:cs typeface="Microsoft Sans Serif"/>
            </a:endParaRPr>
          </a:p>
          <a:p>
            <a:pPr marL="469900" indent="-317500">
              <a:lnSpc>
                <a:spcPts val="2130"/>
              </a:lnSpc>
              <a:spcBef>
                <a:spcPts val="45"/>
              </a:spcBef>
              <a:buClr>
                <a:srgbClr val="006679"/>
              </a:buClr>
              <a:buSzPct val="77777"/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latin typeface="Microsoft Sans Serif"/>
                <a:cs typeface="Microsoft Sans Serif"/>
              </a:rPr>
              <a:t>Very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high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peak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load</a:t>
            </a:r>
            <a:endParaRPr sz="1800" dirty="0">
              <a:latin typeface="Microsoft Sans Serif"/>
              <a:cs typeface="Microsoft Sans Serif"/>
            </a:endParaRPr>
          </a:p>
          <a:p>
            <a:pPr marL="927100" lvl="1" indent="-317500">
              <a:lnSpc>
                <a:spcPts val="1875"/>
              </a:lnSpc>
              <a:buClr>
                <a:srgbClr val="006679"/>
              </a:buClr>
              <a:buSzPct val="87500"/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sz="1600" spc="5" dirty="0">
                <a:latin typeface="Microsoft Sans Serif"/>
                <a:cs typeface="Microsoft Sans Serif"/>
              </a:rPr>
              <a:t>100s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millions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records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per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second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317500">
              <a:lnSpc>
                <a:spcPts val="1910"/>
              </a:lnSpc>
              <a:buClr>
                <a:srgbClr val="006679"/>
              </a:buClr>
              <a:buSzPct val="87500"/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sz="1600" spc="5" dirty="0">
                <a:latin typeface="Microsoft Sans Serif"/>
                <a:cs typeface="Microsoft Sans Serif"/>
              </a:rPr>
              <a:t>100s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thousands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payments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per</a:t>
            </a:r>
            <a:endParaRPr sz="1600" dirty="0">
              <a:latin typeface="Microsoft Sans Serif"/>
              <a:cs typeface="Microsoft Sans Serif"/>
            </a:endParaRPr>
          </a:p>
          <a:p>
            <a:pPr marL="927100">
              <a:lnSpc>
                <a:spcPct val="100000"/>
              </a:lnSpc>
              <a:spcBef>
                <a:spcPts val="75"/>
              </a:spcBef>
            </a:pPr>
            <a:r>
              <a:rPr sz="1600" spc="30" dirty="0">
                <a:latin typeface="Microsoft Sans Serif"/>
                <a:cs typeface="Microsoft Sans Serif"/>
              </a:rPr>
              <a:t>second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317500">
              <a:lnSpc>
                <a:spcPts val="1910"/>
              </a:lnSpc>
              <a:buClr>
                <a:srgbClr val="006679"/>
              </a:buClr>
              <a:buSzPct val="87500"/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sz="1600" spc="20" dirty="0">
                <a:latin typeface="Microsoft Sans Serif"/>
                <a:cs typeface="Microsoft Sans Serif"/>
              </a:rPr>
              <a:t>10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TBs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of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managed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state</a:t>
            </a:r>
            <a:endParaRPr sz="1600" dirty="0">
              <a:latin typeface="Microsoft Sans Serif"/>
              <a:cs typeface="Microsoft Sans Serif"/>
            </a:endParaRPr>
          </a:p>
          <a:p>
            <a:pPr marL="927100" lvl="1" indent="-317500">
              <a:lnSpc>
                <a:spcPts val="1889"/>
              </a:lnSpc>
              <a:buClr>
                <a:srgbClr val="006679"/>
              </a:buClr>
              <a:buSzPct val="87500"/>
              <a:buFont typeface="Tahoma"/>
              <a:buChar char="○"/>
              <a:tabLst>
                <a:tab pos="926465" algn="l"/>
                <a:tab pos="927100" algn="l"/>
              </a:tabLst>
            </a:pPr>
            <a:r>
              <a:rPr sz="1600" dirty="0">
                <a:latin typeface="Microsoft Sans Serif"/>
                <a:cs typeface="Microsoft Sans Serif"/>
              </a:rPr>
              <a:t>10s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thousands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of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cores</a:t>
            </a:r>
            <a:endParaRPr sz="1600" dirty="0">
              <a:latin typeface="Microsoft Sans Serif"/>
              <a:cs typeface="Microsoft Sans Serif"/>
            </a:endParaRPr>
          </a:p>
          <a:p>
            <a:pPr marL="469900" indent="-317500">
              <a:lnSpc>
                <a:spcPts val="2145"/>
              </a:lnSpc>
              <a:buClr>
                <a:srgbClr val="006679"/>
              </a:buClr>
              <a:buSzPct val="77777"/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1800" spc="5" dirty="0">
                <a:latin typeface="Microsoft Sans Serif"/>
                <a:cs typeface="Microsoft Sans Serif"/>
              </a:rPr>
              <a:t>Flink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used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various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areas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the</a:t>
            </a:r>
            <a:endParaRPr sz="1800" dirty="0">
              <a:latin typeface="Microsoft Sans Serif"/>
              <a:cs typeface="Microsoft Sans Serif"/>
            </a:endParaRPr>
          </a:p>
          <a:p>
            <a:pPr marL="469900" marR="1905635">
              <a:lnSpc>
                <a:spcPct val="99400"/>
              </a:lnSpc>
              <a:spcBef>
                <a:spcPts val="60"/>
              </a:spcBef>
            </a:pPr>
            <a:r>
              <a:rPr sz="1800" spc="25" dirty="0">
                <a:latin typeface="Microsoft Sans Serif"/>
                <a:cs typeface="Microsoft Sans Serif"/>
              </a:rPr>
              <a:t>process </a:t>
            </a:r>
            <a:r>
              <a:rPr sz="1800" spc="20" dirty="0">
                <a:latin typeface="Microsoft Sans Serif"/>
                <a:cs typeface="Microsoft Sans Serif"/>
              </a:rPr>
              <a:t>incl. </a:t>
            </a:r>
            <a:r>
              <a:rPr sz="1800" spc="55" dirty="0">
                <a:latin typeface="Microsoft Sans Serif"/>
                <a:cs typeface="Microsoft Sans Serif"/>
              </a:rPr>
              <a:t>payment, </a:t>
            </a:r>
            <a:r>
              <a:rPr sz="1800" spc="35" dirty="0">
                <a:latin typeface="Microsoft Sans Serif"/>
                <a:cs typeface="Microsoft Sans Serif"/>
              </a:rPr>
              <a:t>shipping,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realtime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recommendations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giant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dashboard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000" b="1" spc="10" dirty="0">
                <a:latin typeface="Arial"/>
                <a:cs typeface="Arial"/>
              </a:rPr>
              <a:t>References</a:t>
            </a:r>
            <a:endParaRPr sz="1000" dirty="0">
              <a:latin typeface="Arial"/>
              <a:cs typeface="Arial"/>
            </a:endParaRPr>
          </a:p>
          <a:p>
            <a:pPr marL="469900" indent="-292100">
              <a:lnSpc>
                <a:spcPct val="100000"/>
              </a:lnSpc>
              <a:buClr>
                <a:srgbClr val="000000"/>
              </a:buClr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10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Sans Serif"/>
                <a:cs typeface="Microsoft Sans Serif"/>
                <a:hlinkClick r:id="rId4"/>
              </a:rPr>
              <a:t>https://www.ververica.com/blog/singles-day-2018-data-in-a-flink-of-an-eye</a:t>
            </a:r>
            <a:endParaRPr sz="1000" dirty="0">
              <a:latin typeface="Microsoft Sans Serif"/>
              <a:cs typeface="Microsoft Sans Serif"/>
            </a:endParaRPr>
          </a:p>
          <a:p>
            <a:pPr marL="469900" marR="5080" indent="-292100">
              <a:lnSpc>
                <a:spcPct val="100000"/>
              </a:lnSpc>
              <a:buClr>
                <a:srgbClr val="000000"/>
              </a:buClr>
              <a:buFont typeface="Tahoma"/>
              <a:buChar char="●"/>
              <a:tabLst>
                <a:tab pos="469265" algn="l"/>
                <a:tab pos="469900" algn="l"/>
              </a:tabLst>
            </a:pPr>
            <a:r>
              <a:rPr sz="10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Sans Serif"/>
                <a:cs typeface="Microsoft Sans Serif"/>
                <a:hlinkClick r:id="rId5"/>
              </a:rPr>
              <a:t>https://medium.com/@alitech_2017/how-to-cope-with-peak-data-traffic-on-11-11-the-secrets-of- </a:t>
            </a:r>
            <a:r>
              <a:rPr sz="1000" spc="25" dirty="0">
                <a:solidFill>
                  <a:srgbClr val="0000FF"/>
                </a:solidFill>
                <a:latin typeface="Microsoft Sans Serif"/>
                <a:cs typeface="Microsoft Sans Serif"/>
                <a:hlinkClick r:id="rId5"/>
              </a:rPr>
              <a:t> </a:t>
            </a:r>
            <a:r>
              <a:rPr sz="1000" u="sng" spc="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Sans Serif"/>
                <a:cs typeface="Microsoft Sans Serif"/>
                <a:hlinkClick r:id="rId5"/>
              </a:rPr>
              <a:t>alibaba-stream-computing-17d5e807980c</a:t>
            </a:r>
            <a:endParaRPr sz="1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52" y="3313683"/>
            <a:ext cx="3579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105" dirty="0">
                <a:solidFill>
                  <a:srgbClr val="FFFFFF"/>
                </a:solidFill>
              </a:rPr>
              <a:t>Building</a:t>
            </a:r>
            <a:r>
              <a:rPr sz="4000" u="none" spc="-95" dirty="0">
                <a:solidFill>
                  <a:srgbClr val="FFFFFF"/>
                </a:solidFill>
              </a:rPr>
              <a:t> </a:t>
            </a:r>
            <a:r>
              <a:rPr sz="4000" u="none" spc="65" dirty="0">
                <a:solidFill>
                  <a:srgbClr val="FFFFFF"/>
                </a:solidFill>
              </a:rPr>
              <a:t>blocks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6435" y="603849"/>
            <a:ext cx="1110008" cy="1118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8965" y="2852420"/>
            <a:ext cx="2063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34AC91"/>
                </a:solidFill>
                <a:latin typeface="Microsoft Sans Serif"/>
                <a:cs typeface="Microsoft Sans Serif"/>
              </a:rPr>
              <a:t>Event</a:t>
            </a:r>
            <a:r>
              <a:rPr sz="2400" spc="-70" dirty="0">
                <a:solidFill>
                  <a:srgbClr val="34AC91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34AC91"/>
                </a:solidFill>
                <a:latin typeface="Microsoft Sans Serif"/>
                <a:cs typeface="Microsoft Sans Serif"/>
              </a:rPr>
              <a:t>Streams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9554" y="2858516"/>
            <a:ext cx="3225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1135" algn="l"/>
              </a:tabLst>
            </a:pPr>
            <a:r>
              <a:rPr sz="2400" spc="15" dirty="0">
                <a:solidFill>
                  <a:srgbClr val="34AC91"/>
                </a:solidFill>
                <a:latin typeface="Microsoft Sans Serif"/>
                <a:cs typeface="Microsoft Sans Serif"/>
              </a:rPr>
              <a:t>State	</a:t>
            </a:r>
            <a:r>
              <a:rPr sz="2400" spc="-20" dirty="0">
                <a:solidFill>
                  <a:srgbClr val="34AC91"/>
                </a:solidFill>
                <a:latin typeface="Microsoft Sans Serif"/>
                <a:cs typeface="Microsoft Sans Serif"/>
              </a:rPr>
              <a:t>(Event)</a:t>
            </a:r>
            <a:r>
              <a:rPr sz="2400" spc="-80" dirty="0">
                <a:solidFill>
                  <a:srgbClr val="34AC91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4AC91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4164" y="2855467"/>
            <a:ext cx="1507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34AC91"/>
                </a:solidFill>
                <a:latin typeface="Microsoft Sans Serif"/>
                <a:cs typeface="Microsoft Sans Serif"/>
              </a:rPr>
              <a:t>Snapshots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99593" y="2141220"/>
            <a:ext cx="2945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dirty="0"/>
              <a:t>The</a:t>
            </a:r>
            <a:r>
              <a:rPr sz="2000" u="none" spc="-15" dirty="0"/>
              <a:t> </a:t>
            </a:r>
            <a:r>
              <a:rPr sz="2000" u="none" spc="15" dirty="0"/>
              <a:t>Core</a:t>
            </a:r>
            <a:r>
              <a:rPr sz="2000" u="none" spc="-15" dirty="0"/>
              <a:t> </a:t>
            </a:r>
            <a:r>
              <a:rPr sz="2000" u="none" spc="45" dirty="0"/>
              <a:t>Building</a:t>
            </a:r>
            <a:r>
              <a:rPr sz="2000" u="none" spc="-15" dirty="0"/>
              <a:t> </a:t>
            </a:r>
            <a:r>
              <a:rPr sz="2000" u="none" spc="5" dirty="0"/>
              <a:t>Blocks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1069756" y="3768852"/>
            <a:ext cx="1134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Microsoft Sans Serif"/>
                <a:cs typeface="Microsoft Sans Serif"/>
              </a:rPr>
              <a:t>real-time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hindsight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6827" y="3768852"/>
            <a:ext cx="1175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Microsoft Sans Serif"/>
                <a:cs typeface="Microsoft Sans Serif"/>
              </a:rPr>
              <a:t>complex 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business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logic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0938" y="3643884"/>
            <a:ext cx="146939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1270" algn="ctr">
              <a:lnSpc>
                <a:spcPct val="101400"/>
              </a:lnSpc>
              <a:spcBef>
                <a:spcPts val="75"/>
              </a:spcBef>
            </a:pPr>
            <a:r>
              <a:rPr sz="1400" spc="20" dirty="0">
                <a:latin typeface="Microsoft Sans Serif"/>
                <a:cs typeface="Microsoft Sans Serif"/>
              </a:rPr>
              <a:t>consistency </a:t>
            </a:r>
            <a:r>
              <a:rPr sz="1400" spc="70" dirty="0">
                <a:latin typeface="Microsoft Sans Serif"/>
                <a:cs typeface="Microsoft Sans Serif"/>
              </a:rPr>
              <a:t>with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out-of-order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data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late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7790" y="3653028"/>
            <a:ext cx="99631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400" spc="55" dirty="0">
                <a:latin typeface="Microsoft Sans Serif"/>
                <a:cs typeface="Microsoft Sans Serif"/>
              </a:rPr>
              <a:t>forking </a:t>
            </a:r>
            <a:r>
              <a:rPr sz="1400" spc="125" dirty="0">
                <a:latin typeface="Microsoft Sans Serif"/>
                <a:cs typeface="Microsoft Sans Serif"/>
              </a:rPr>
              <a:t>/ </a:t>
            </a:r>
            <a:r>
              <a:rPr sz="1400" spc="130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versioning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125" dirty="0">
                <a:latin typeface="Microsoft Sans Serif"/>
                <a:cs typeface="Microsoft Sans Serif"/>
              </a:rPr>
              <a:t>/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time-travel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0603"/>
            <a:ext cx="6659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none" spc="70" dirty="0"/>
              <a:t>Stateful</a:t>
            </a:r>
            <a:r>
              <a:rPr sz="3200" u="none" spc="-30" dirty="0"/>
              <a:t> </a:t>
            </a:r>
            <a:r>
              <a:rPr sz="3200" u="none" spc="15" dirty="0"/>
              <a:t>Event</a:t>
            </a:r>
            <a:r>
              <a:rPr sz="3200" u="none" spc="-35" dirty="0"/>
              <a:t> </a:t>
            </a:r>
            <a:r>
              <a:rPr sz="3200" u="none" spc="200" dirty="0"/>
              <a:t>&amp;</a:t>
            </a:r>
            <a:r>
              <a:rPr sz="3200" u="none" spc="-30" dirty="0"/>
              <a:t> </a:t>
            </a:r>
            <a:r>
              <a:rPr sz="3200" u="none" spc="70" dirty="0"/>
              <a:t>Stream</a:t>
            </a:r>
            <a:r>
              <a:rPr sz="3200" u="none" spc="-30" dirty="0"/>
              <a:t> </a:t>
            </a:r>
            <a:r>
              <a:rPr sz="3200" u="none" spc="20" dirty="0"/>
              <a:t>Processing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163203" y="1305559"/>
            <a:ext cx="424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latin typeface="Verdana"/>
                <a:cs typeface="Verdana"/>
              </a:rPr>
              <a:t>S</a:t>
            </a:r>
            <a:r>
              <a:rPr sz="900" i="1" dirty="0">
                <a:latin typeface="Verdana"/>
                <a:cs typeface="Verdana"/>
              </a:rPr>
              <a:t>o</a:t>
            </a:r>
            <a:r>
              <a:rPr sz="900" i="1" spc="5" dirty="0">
                <a:latin typeface="Verdana"/>
                <a:cs typeface="Verdana"/>
              </a:rPr>
              <a:t>u</a:t>
            </a:r>
            <a:r>
              <a:rPr sz="900" i="1" dirty="0">
                <a:latin typeface="Verdana"/>
                <a:cs typeface="Verdana"/>
              </a:rPr>
              <a:t>r</a:t>
            </a:r>
            <a:r>
              <a:rPr sz="900" i="1" spc="5" dirty="0">
                <a:latin typeface="Verdana"/>
                <a:cs typeface="Verdana"/>
              </a:rPr>
              <a:t>c</a:t>
            </a:r>
            <a:r>
              <a:rPr sz="900" i="1" dirty="0">
                <a:latin typeface="Verdana"/>
                <a:cs typeface="Verdana"/>
              </a:rPr>
              <a:t>e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1133" y="1174709"/>
            <a:ext cx="6609080" cy="1967230"/>
            <a:chOff x="361133" y="1174709"/>
            <a:chExt cx="6609080" cy="1967230"/>
          </a:xfrm>
        </p:grpSpPr>
        <p:sp>
          <p:nvSpPr>
            <p:cNvPr id="5" name="object 5"/>
            <p:cNvSpPr/>
            <p:nvPr/>
          </p:nvSpPr>
          <p:spPr>
            <a:xfrm>
              <a:off x="6783286" y="1181059"/>
              <a:ext cx="180975" cy="339090"/>
            </a:xfrm>
            <a:custGeom>
              <a:avLst/>
              <a:gdLst/>
              <a:ahLst/>
              <a:cxnLst/>
              <a:rect l="l" t="t" r="r" b="b"/>
              <a:pathLst>
                <a:path w="180975" h="339090">
                  <a:moveTo>
                    <a:pt x="0" y="0"/>
                  </a:moveTo>
                  <a:lnTo>
                    <a:pt x="35105" y="1181"/>
                  </a:lnTo>
                  <a:lnTo>
                    <a:pt x="63773" y="4402"/>
                  </a:lnTo>
                  <a:lnTo>
                    <a:pt x="83101" y="9180"/>
                  </a:lnTo>
                  <a:lnTo>
                    <a:pt x="90189" y="15031"/>
                  </a:lnTo>
                  <a:lnTo>
                    <a:pt x="90189" y="154277"/>
                  </a:lnTo>
                  <a:lnTo>
                    <a:pt x="97277" y="160128"/>
                  </a:lnTo>
                  <a:lnTo>
                    <a:pt x="116605" y="164905"/>
                  </a:lnTo>
                  <a:lnTo>
                    <a:pt x="145273" y="168127"/>
                  </a:lnTo>
                  <a:lnTo>
                    <a:pt x="180379" y="169308"/>
                  </a:lnTo>
                  <a:lnTo>
                    <a:pt x="145273" y="170489"/>
                  </a:lnTo>
                  <a:lnTo>
                    <a:pt x="116605" y="173711"/>
                  </a:lnTo>
                  <a:lnTo>
                    <a:pt x="97277" y="178488"/>
                  </a:lnTo>
                  <a:lnTo>
                    <a:pt x="90189" y="184339"/>
                  </a:lnTo>
                  <a:lnTo>
                    <a:pt x="90189" y="323585"/>
                  </a:lnTo>
                  <a:lnTo>
                    <a:pt x="83101" y="329436"/>
                  </a:lnTo>
                  <a:lnTo>
                    <a:pt x="63773" y="334214"/>
                  </a:lnTo>
                  <a:lnTo>
                    <a:pt x="35105" y="337435"/>
                  </a:lnTo>
                  <a:lnTo>
                    <a:pt x="0" y="33861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83286" y="1683969"/>
              <a:ext cx="180975" cy="259079"/>
            </a:xfrm>
            <a:custGeom>
              <a:avLst/>
              <a:gdLst/>
              <a:ahLst/>
              <a:cxnLst/>
              <a:rect l="l" t="t" r="r" b="b"/>
              <a:pathLst>
                <a:path w="180975" h="259080">
                  <a:moveTo>
                    <a:pt x="0" y="0"/>
                  </a:moveTo>
                  <a:lnTo>
                    <a:pt x="35105" y="1181"/>
                  </a:lnTo>
                  <a:lnTo>
                    <a:pt x="63773" y="4402"/>
                  </a:lnTo>
                  <a:lnTo>
                    <a:pt x="83101" y="9180"/>
                  </a:lnTo>
                  <a:lnTo>
                    <a:pt x="90189" y="15031"/>
                  </a:lnTo>
                  <a:lnTo>
                    <a:pt x="90189" y="114291"/>
                  </a:lnTo>
                  <a:lnTo>
                    <a:pt x="97277" y="120141"/>
                  </a:lnTo>
                  <a:lnTo>
                    <a:pt x="116605" y="124919"/>
                  </a:lnTo>
                  <a:lnTo>
                    <a:pt x="145273" y="128140"/>
                  </a:lnTo>
                  <a:lnTo>
                    <a:pt x="180379" y="129322"/>
                  </a:lnTo>
                  <a:lnTo>
                    <a:pt x="145273" y="130503"/>
                  </a:lnTo>
                  <a:lnTo>
                    <a:pt x="116605" y="133724"/>
                  </a:lnTo>
                  <a:lnTo>
                    <a:pt x="97277" y="138502"/>
                  </a:lnTo>
                  <a:lnTo>
                    <a:pt x="90189" y="144353"/>
                  </a:lnTo>
                  <a:lnTo>
                    <a:pt x="90189" y="243613"/>
                  </a:lnTo>
                  <a:lnTo>
                    <a:pt x="83101" y="249463"/>
                  </a:lnTo>
                  <a:lnTo>
                    <a:pt x="63773" y="254241"/>
                  </a:lnTo>
                  <a:lnTo>
                    <a:pt x="35105" y="257462"/>
                  </a:lnTo>
                  <a:lnTo>
                    <a:pt x="0" y="25864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78553" y="2030049"/>
              <a:ext cx="180975" cy="747395"/>
            </a:xfrm>
            <a:custGeom>
              <a:avLst/>
              <a:gdLst/>
              <a:ahLst/>
              <a:cxnLst/>
              <a:rect l="l" t="t" r="r" b="b"/>
              <a:pathLst>
                <a:path w="180975" h="747394">
                  <a:moveTo>
                    <a:pt x="0" y="0"/>
                  </a:moveTo>
                  <a:lnTo>
                    <a:pt x="35105" y="1181"/>
                  </a:lnTo>
                  <a:lnTo>
                    <a:pt x="63773" y="4402"/>
                  </a:lnTo>
                  <a:lnTo>
                    <a:pt x="83101" y="9180"/>
                  </a:lnTo>
                  <a:lnTo>
                    <a:pt x="90189" y="15030"/>
                  </a:lnTo>
                  <a:lnTo>
                    <a:pt x="90189" y="358632"/>
                  </a:lnTo>
                  <a:lnTo>
                    <a:pt x="97277" y="364482"/>
                  </a:lnTo>
                  <a:lnTo>
                    <a:pt x="116605" y="369260"/>
                  </a:lnTo>
                  <a:lnTo>
                    <a:pt x="145273" y="372481"/>
                  </a:lnTo>
                  <a:lnTo>
                    <a:pt x="180379" y="373663"/>
                  </a:lnTo>
                  <a:lnTo>
                    <a:pt x="145273" y="374844"/>
                  </a:lnTo>
                  <a:lnTo>
                    <a:pt x="116605" y="378065"/>
                  </a:lnTo>
                  <a:lnTo>
                    <a:pt x="97277" y="382843"/>
                  </a:lnTo>
                  <a:lnTo>
                    <a:pt x="90189" y="388693"/>
                  </a:lnTo>
                  <a:lnTo>
                    <a:pt x="90189" y="732295"/>
                  </a:lnTo>
                  <a:lnTo>
                    <a:pt x="83101" y="738145"/>
                  </a:lnTo>
                  <a:lnTo>
                    <a:pt x="63773" y="742923"/>
                  </a:lnTo>
                  <a:lnTo>
                    <a:pt x="35105" y="746144"/>
                  </a:lnTo>
                  <a:lnTo>
                    <a:pt x="0" y="74732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78553" y="2878808"/>
              <a:ext cx="180975" cy="257175"/>
            </a:xfrm>
            <a:custGeom>
              <a:avLst/>
              <a:gdLst/>
              <a:ahLst/>
              <a:cxnLst/>
              <a:rect l="l" t="t" r="r" b="b"/>
              <a:pathLst>
                <a:path w="180975" h="257175">
                  <a:moveTo>
                    <a:pt x="0" y="0"/>
                  </a:moveTo>
                  <a:lnTo>
                    <a:pt x="35105" y="1181"/>
                  </a:lnTo>
                  <a:lnTo>
                    <a:pt x="63773" y="4402"/>
                  </a:lnTo>
                  <a:lnTo>
                    <a:pt x="83101" y="9180"/>
                  </a:lnTo>
                  <a:lnTo>
                    <a:pt x="90189" y="15030"/>
                  </a:lnTo>
                  <a:lnTo>
                    <a:pt x="90189" y="113285"/>
                  </a:lnTo>
                  <a:lnTo>
                    <a:pt x="97277" y="119136"/>
                  </a:lnTo>
                  <a:lnTo>
                    <a:pt x="116605" y="123914"/>
                  </a:lnTo>
                  <a:lnTo>
                    <a:pt x="145273" y="127135"/>
                  </a:lnTo>
                  <a:lnTo>
                    <a:pt x="180379" y="128316"/>
                  </a:lnTo>
                  <a:lnTo>
                    <a:pt x="145273" y="129497"/>
                  </a:lnTo>
                  <a:lnTo>
                    <a:pt x="116605" y="132718"/>
                  </a:lnTo>
                  <a:lnTo>
                    <a:pt x="97277" y="137496"/>
                  </a:lnTo>
                  <a:lnTo>
                    <a:pt x="90189" y="143347"/>
                  </a:lnTo>
                  <a:lnTo>
                    <a:pt x="90189" y="241602"/>
                  </a:lnTo>
                  <a:lnTo>
                    <a:pt x="83101" y="247452"/>
                  </a:lnTo>
                  <a:lnTo>
                    <a:pt x="63773" y="252230"/>
                  </a:lnTo>
                  <a:lnTo>
                    <a:pt x="35105" y="255451"/>
                  </a:lnTo>
                  <a:lnTo>
                    <a:pt x="0" y="2566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896" y="1196449"/>
              <a:ext cx="6442710" cy="1939289"/>
            </a:xfrm>
            <a:custGeom>
              <a:avLst/>
              <a:gdLst/>
              <a:ahLst/>
              <a:cxnLst/>
              <a:rect l="l" t="t" r="r" b="b"/>
              <a:pathLst>
                <a:path w="6442709" h="1939289">
                  <a:moveTo>
                    <a:pt x="6442678" y="0"/>
                  </a:moveTo>
                  <a:lnTo>
                    <a:pt x="0" y="0"/>
                  </a:lnTo>
                  <a:lnTo>
                    <a:pt x="0" y="1938991"/>
                  </a:lnTo>
                  <a:lnTo>
                    <a:pt x="6442678" y="1938991"/>
                  </a:lnTo>
                  <a:lnTo>
                    <a:pt x="6442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896" y="1196449"/>
              <a:ext cx="6442710" cy="1939289"/>
            </a:xfrm>
            <a:custGeom>
              <a:avLst/>
              <a:gdLst/>
              <a:ahLst/>
              <a:cxnLst/>
              <a:rect l="l" t="t" r="r" b="b"/>
              <a:pathLst>
                <a:path w="6442709" h="1939289">
                  <a:moveTo>
                    <a:pt x="0" y="0"/>
                  </a:moveTo>
                  <a:lnTo>
                    <a:pt x="6442678" y="0"/>
                  </a:lnTo>
                  <a:lnTo>
                    <a:pt x="6442678" y="1938992"/>
                  </a:lnTo>
                  <a:lnTo>
                    <a:pt x="0" y="19389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63203" y="1717040"/>
            <a:ext cx="9029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latin typeface="Verdana"/>
                <a:cs typeface="Verdana"/>
              </a:rPr>
              <a:t>Transformation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3203" y="2320544"/>
            <a:ext cx="9029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latin typeface="Verdana"/>
                <a:cs typeface="Verdana"/>
              </a:rPr>
              <a:t>Transformation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3203" y="2924048"/>
            <a:ext cx="2755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latin typeface="Verdana"/>
                <a:cs typeface="Verdana"/>
              </a:rPr>
              <a:t>S</a:t>
            </a:r>
            <a:r>
              <a:rPr sz="900" i="1" dirty="0">
                <a:latin typeface="Verdana"/>
                <a:cs typeface="Verdana"/>
              </a:rPr>
              <a:t>i</a:t>
            </a:r>
            <a:r>
              <a:rPr sz="900" i="1" spc="5" dirty="0">
                <a:latin typeface="Verdana"/>
                <a:cs typeface="Verdana"/>
              </a:rPr>
              <a:t>n</a:t>
            </a:r>
            <a:r>
              <a:rPr sz="900" i="1" dirty="0">
                <a:latin typeface="Verdana"/>
                <a:cs typeface="Verdana"/>
              </a:rPr>
              <a:t>k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636" y="1215644"/>
            <a:ext cx="608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val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lines: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DataStream</a:t>
            </a:r>
            <a:r>
              <a:rPr sz="1200" dirty="0">
                <a:latin typeface="Consolas"/>
                <a:cs typeface="Consolas"/>
              </a:rPr>
              <a:t>[String]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env.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addSource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latin typeface="Consolas"/>
                <a:cs typeface="Consolas"/>
              </a:rPr>
              <a:t>new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FlinkKafkaConsumer</a:t>
            </a:r>
            <a:r>
              <a:rPr sz="1200" dirty="0">
                <a:latin typeface="Consolas"/>
                <a:cs typeface="Consolas"/>
              </a:rPr>
              <a:t>(…))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636" y="1584452"/>
            <a:ext cx="541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val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events: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DataStream</a:t>
            </a:r>
            <a:r>
              <a:rPr sz="1200" dirty="0">
                <a:latin typeface="Consolas"/>
                <a:cs typeface="Consolas"/>
              </a:rPr>
              <a:t>[Event]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lines.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map</a:t>
            </a:r>
            <a:r>
              <a:rPr sz="1200" dirty="0">
                <a:latin typeface="Consolas"/>
                <a:cs typeface="Consolas"/>
              </a:rPr>
              <a:t>((line)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=&gt;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i="1" dirty="0">
                <a:latin typeface="Consolas"/>
                <a:cs typeface="Consolas"/>
              </a:rPr>
              <a:t>parse</a:t>
            </a:r>
            <a:r>
              <a:rPr sz="1200" dirty="0">
                <a:latin typeface="Consolas"/>
                <a:cs typeface="Consolas"/>
              </a:rPr>
              <a:t>(line))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636" y="1953260"/>
            <a:ext cx="347599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val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stats:</a:t>
            </a:r>
            <a:r>
              <a:rPr sz="1200" spc="-2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DataStream</a:t>
            </a:r>
            <a:r>
              <a:rPr sz="1200" dirty="0">
                <a:latin typeface="Consolas"/>
                <a:cs typeface="Consolas"/>
              </a:rPr>
              <a:t>[Statistic]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stream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15"/>
              </a:lnSpc>
            </a:pPr>
            <a:r>
              <a:rPr sz="1200" dirty="0"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keyBy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solidFill>
                  <a:srgbClr val="AF487E"/>
                </a:solidFill>
                <a:latin typeface="Consolas"/>
                <a:cs typeface="Consolas"/>
              </a:rPr>
              <a:t>"sensor"</a:t>
            </a:r>
            <a:r>
              <a:rPr sz="1200" dirty="0"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15"/>
              </a:lnSpc>
              <a:spcBef>
                <a:spcPts val="70"/>
              </a:spcBef>
            </a:pPr>
            <a:r>
              <a:rPr sz="1200" dirty="0"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timeWindow</a:t>
            </a:r>
            <a:r>
              <a:rPr sz="1200" dirty="0">
                <a:latin typeface="Consolas"/>
                <a:cs typeface="Consolas"/>
              </a:rPr>
              <a:t>(Time.seconds(5))</a:t>
            </a:r>
            <a:endParaRPr sz="1200">
              <a:latin typeface="Consolas"/>
              <a:cs typeface="Consolas"/>
            </a:endParaRPr>
          </a:p>
          <a:p>
            <a:pPr marL="264795">
              <a:lnSpc>
                <a:spcPts val="1415"/>
              </a:lnSpc>
            </a:pPr>
            <a:r>
              <a:rPr sz="1200" dirty="0"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sum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latin typeface="Consolas"/>
                <a:cs typeface="Consolas"/>
              </a:rPr>
              <a:t>new</a:t>
            </a:r>
            <a:r>
              <a:rPr sz="1200" b="1" spc="-6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MyAggregationFunction())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636" y="2867660"/>
            <a:ext cx="3054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stats.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addSink</a:t>
            </a:r>
            <a:r>
              <a:rPr sz="1200" dirty="0">
                <a:latin typeface="Consolas"/>
                <a:cs typeface="Consolas"/>
              </a:rPr>
              <a:t>(</a:t>
            </a:r>
            <a:r>
              <a:rPr sz="1200" b="1" dirty="0">
                <a:latin typeface="Consolas"/>
                <a:cs typeface="Consolas"/>
              </a:rPr>
              <a:t>new</a:t>
            </a:r>
            <a:r>
              <a:rPr sz="1200" b="1" spc="-7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RollingSink(path))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19207" y="3016026"/>
            <a:ext cx="471805" cy="226060"/>
          </a:xfrm>
          <a:custGeom>
            <a:avLst/>
            <a:gdLst/>
            <a:ahLst/>
            <a:cxnLst/>
            <a:rect l="l" t="t" r="r" b="b"/>
            <a:pathLst>
              <a:path w="471804" h="226060">
                <a:moveTo>
                  <a:pt x="0" y="112860"/>
                </a:moveTo>
                <a:lnTo>
                  <a:pt x="117797" y="112860"/>
                </a:lnTo>
                <a:lnTo>
                  <a:pt x="117797" y="0"/>
                </a:lnTo>
                <a:lnTo>
                  <a:pt x="353393" y="0"/>
                </a:lnTo>
                <a:lnTo>
                  <a:pt x="353393" y="112860"/>
                </a:lnTo>
                <a:lnTo>
                  <a:pt x="471191" y="112860"/>
                </a:lnTo>
                <a:lnTo>
                  <a:pt x="235595" y="225720"/>
                </a:lnTo>
                <a:lnTo>
                  <a:pt x="0" y="11286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78553" y="3365644"/>
            <a:ext cx="185420" cy="1572260"/>
          </a:xfrm>
          <a:custGeom>
            <a:avLst/>
            <a:gdLst/>
            <a:ahLst/>
            <a:cxnLst/>
            <a:rect l="l" t="t" r="r" b="b"/>
            <a:pathLst>
              <a:path w="185420" h="1572260">
                <a:moveTo>
                  <a:pt x="0" y="0"/>
                </a:moveTo>
                <a:lnTo>
                  <a:pt x="36027" y="1212"/>
                </a:lnTo>
                <a:lnTo>
                  <a:pt x="65447" y="4517"/>
                </a:lnTo>
                <a:lnTo>
                  <a:pt x="85282" y="9420"/>
                </a:lnTo>
                <a:lnTo>
                  <a:pt x="92556" y="15424"/>
                </a:lnTo>
                <a:lnTo>
                  <a:pt x="92556" y="770687"/>
                </a:lnTo>
                <a:lnTo>
                  <a:pt x="99829" y="776691"/>
                </a:lnTo>
                <a:lnTo>
                  <a:pt x="119665" y="781594"/>
                </a:lnTo>
                <a:lnTo>
                  <a:pt x="149085" y="784900"/>
                </a:lnTo>
                <a:lnTo>
                  <a:pt x="185112" y="786112"/>
                </a:lnTo>
                <a:lnTo>
                  <a:pt x="149085" y="787324"/>
                </a:lnTo>
                <a:lnTo>
                  <a:pt x="119665" y="790630"/>
                </a:lnTo>
                <a:lnTo>
                  <a:pt x="99829" y="795533"/>
                </a:lnTo>
                <a:lnTo>
                  <a:pt x="92556" y="801537"/>
                </a:lnTo>
                <a:lnTo>
                  <a:pt x="92556" y="1556800"/>
                </a:lnTo>
                <a:lnTo>
                  <a:pt x="85282" y="1562804"/>
                </a:lnTo>
                <a:lnTo>
                  <a:pt x="65447" y="1567707"/>
                </a:lnTo>
                <a:lnTo>
                  <a:pt x="36027" y="1571012"/>
                </a:lnTo>
                <a:lnTo>
                  <a:pt x="0" y="1572225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67003" y="4015232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latin typeface="Verdana"/>
                <a:cs typeface="Verdana"/>
              </a:rPr>
              <a:t>St</a:t>
            </a:r>
            <a:r>
              <a:rPr sz="900" i="1" dirty="0">
                <a:latin typeface="Verdana"/>
                <a:cs typeface="Verdana"/>
              </a:rPr>
              <a:t>re</a:t>
            </a:r>
            <a:r>
              <a:rPr sz="900" i="1" spc="-5" dirty="0">
                <a:latin typeface="Verdana"/>
                <a:cs typeface="Verdana"/>
              </a:rPr>
              <a:t>a</a:t>
            </a:r>
            <a:r>
              <a:rPr sz="900" i="1" dirty="0">
                <a:latin typeface="Verdana"/>
                <a:cs typeface="Verdana"/>
              </a:rPr>
              <a:t>mi</a:t>
            </a:r>
            <a:r>
              <a:rPr sz="900" i="1" spc="5" dirty="0">
                <a:latin typeface="Verdana"/>
                <a:cs typeface="Verdana"/>
              </a:rPr>
              <a:t>n</a:t>
            </a:r>
            <a:r>
              <a:rPr sz="900" i="1" dirty="0">
                <a:latin typeface="Verdana"/>
                <a:cs typeface="Verdana"/>
              </a:rPr>
              <a:t>g  </a:t>
            </a:r>
            <a:r>
              <a:rPr sz="900" i="1" spc="-5" dirty="0">
                <a:latin typeface="Verdana"/>
                <a:cs typeface="Verdana"/>
              </a:rPr>
              <a:t>Dataflow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02439" y="3604454"/>
            <a:ext cx="690245" cy="690245"/>
          </a:xfrm>
          <a:custGeom>
            <a:avLst/>
            <a:gdLst/>
            <a:ahLst/>
            <a:cxnLst/>
            <a:rect l="l" t="t" r="r" b="b"/>
            <a:pathLst>
              <a:path w="690245" h="690245">
                <a:moveTo>
                  <a:pt x="345072" y="0"/>
                </a:moveTo>
                <a:lnTo>
                  <a:pt x="298248" y="3150"/>
                </a:lnTo>
                <a:lnTo>
                  <a:pt x="253338" y="12326"/>
                </a:lnTo>
                <a:lnTo>
                  <a:pt x="210754" y="27117"/>
                </a:lnTo>
                <a:lnTo>
                  <a:pt x="170907" y="47112"/>
                </a:lnTo>
                <a:lnTo>
                  <a:pt x="134209" y="71900"/>
                </a:lnTo>
                <a:lnTo>
                  <a:pt x="101069" y="101069"/>
                </a:lnTo>
                <a:lnTo>
                  <a:pt x="71900" y="134209"/>
                </a:lnTo>
                <a:lnTo>
                  <a:pt x="47112" y="170907"/>
                </a:lnTo>
                <a:lnTo>
                  <a:pt x="27117" y="210754"/>
                </a:lnTo>
                <a:lnTo>
                  <a:pt x="12326" y="253338"/>
                </a:lnTo>
                <a:lnTo>
                  <a:pt x="3150" y="298248"/>
                </a:lnTo>
                <a:lnTo>
                  <a:pt x="0" y="345072"/>
                </a:lnTo>
                <a:lnTo>
                  <a:pt x="3150" y="391897"/>
                </a:lnTo>
                <a:lnTo>
                  <a:pt x="12326" y="436807"/>
                </a:lnTo>
                <a:lnTo>
                  <a:pt x="27117" y="479391"/>
                </a:lnTo>
                <a:lnTo>
                  <a:pt x="47112" y="519238"/>
                </a:lnTo>
                <a:lnTo>
                  <a:pt x="71900" y="555937"/>
                </a:lnTo>
                <a:lnTo>
                  <a:pt x="101069" y="589076"/>
                </a:lnTo>
                <a:lnTo>
                  <a:pt x="134209" y="618246"/>
                </a:lnTo>
                <a:lnTo>
                  <a:pt x="170907" y="643033"/>
                </a:lnTo>
                <a:lnTo>
                  <a:pt x="210754" y="663028"/>
                </a:lnTo>
                <a:lnTo>
                  <a:pt x="253338" y="677820"/>
                </a:lnTo>
                <a:lnTo>
                  <a:pt x="298248" y="686996"/>
                </a:lnTo>
                <a:lnTo>
                  <a:pt x="345072" y="690146"/>
                </a:lnTo>
                <a:lnTo>
                  <a:pt x="391897" y="686996"/>
                </a:lnTo>
                <a:lnTo>
                  <a:pt x="436807" y="677820"/>
                </a:lnTo>
                <a:lnTo>
                  <a:pt x="479391" y="663028"/>
                </a:lnTo>
                <a:lnTo>
                  <a:pt x="519238" y="643033"/>
                </a:lnTo>
                <a:lnTo>
                  <a:pt x="555937" y="618246"/>
                </a:lnTo>
                <a:lnTo>
                  <a:pt x="589077" y="589076"/>
                </a:lnTo>
                <a:lnTo>
                  <a:pt x="618246" y="555937"/>
                </a:lnTo>
                <a:lnTo>
                  <a:pt x="643034" y="519238"/>
                </a:lnTo>
                <a:lnTo>
                  <a:pt x="663029" y="479391"/>
                </a:lnTo>
                <a:lnTo>
                  <a:pt x="677820" y="436807"/>
                </a:lnTo>
                <a:lnTo>
                  <a:pt x="686997" y="391897"/>
                </a:lnTo>
                <a:lnTo>
                  <a:pt x="690147" y="345072"/>
                </a:lnTo>
                <a:lnTo>
                  <a:pt x="686997" y="298248"/>
                </a:lnTo>
                <a:lnTo>
                  <a:pt x="677820" y="253338"/>
                </a:lnTo>
                <a:lnTo>
                  <a:pt x="663029" y="210754"/>
                </a:lnTo>
                <a:lnTo>
                  <a:pt x="643034" y="170907"/>
                </a:lnTo>
                <a:lnTo>
                  <a:pt x="618246" y="134209"/>
                </a:lnTo>
                <a:lnTo>
                  <a:pt x="589077" y="101069"/>
                </a:lnTo>
                <a:lnTo>
                  <a:pt x="555937" y="71900"/>
                </a:lnTo>
                <a:lnTo>
                  <a:pt x="519238" y="47112"/>
                </a:lnTo>
                <a:lnTo>
                  <a:pt x="479391" y="27117"/>
                </a:lnTo>
                <a:lnTo>
                  <a:pt x="436807" y="12326"/>
                </a:lnTo>
                <a:lnTo>
                  <a:pt x="391897" y="3150"/>
                </a:lnTo>
                <a:lnTo>
                  <a:pt x="34507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1362" y="3604462"/>
            <a:ext cx="690245" cy="694055"/>
          </a:xfrm>
          <a:custGeom>
            <a:avLst/>
            <a:gdLst/>
            <a:ahLst/>
            <a:cxnLst/>
            <a:rect l="l" t="t" r="r" b="b"/>
            <a:pathLst>
              <a:path w="690244" h="694054">
                <a:moveTo>
                  <a:pt x="690156" y="345071"/>
                </a:moveTo>
                <a:lnTo>
                  <a:pt x="687006" y="298246"/>
                </a:lnTo>
                <a:lnTo>
                  <a:pt x="677824" y="253339"/>
                </a:lnTo>
                <a:lnTo>
                  <a:pt x="663028" y="210756"/>
                </a:lnTo>
                <a:lnTo>
                  <a:pt x="643039" y="170903"/>
                </a:lnTo>
                <a:lnTo>
                  <a:pt x="618248" y="134200"/>
                </a:lnTo>
                <a:lnTo>
                  <a:pt x="589076" y="101066"/>
                </a:lnTo>
                <a:lnTo>
                  <a:pt x="555942" y="71894"/>
                </a:lnTo>
                <a:lnTo>
                  <a:pt x="519239" y="47104"/>
                </a:lnTo>
                <a:lnTo>
                  <a:pt x="479399" y="27114"/>
                </a:lnTo>
                <a:lnTo>
                  <a:pt x="436816" y="12319"/>
                </a:lnTo>
                <a:lnTo>
                  <a:pt x="391896" y="3149"/>
                </a:lnTo>
                <a:lnTo>
                  <a:pt x="345071" y="0"/>
                </a:lnTo>
                <a:lnTo>
                  <a:pt x="298259" y="3149"/>
                </a:lnTo>
                <a:lnTo>
                  <a:pt x="253339" y="12319"/>
                </a:lnTo>
                <a:lnTo>
                  <a:pt x="210756" y="27114"/>
                </a:lnTo>
                <a:lnTo>
                  <a:pt x="170916" y="47104"/>
                </a:lnTo>
                <a:lnTo>
                  <a:pt x="134213" y="71894"/>
                </a:lnTo>
                <a:lnTo>
                  <a:pt x="101079" y="101066"/>
                </a:lnTo>
                <a:lnTo>
                  <a:pt x="71907" y="134200"/>
                </a:lnTo>
                <a:lnTo>
                  <a:pt x="47117" y="170903"/>
                </a:lnTo>
                <a:lnTo>
                  <a:pt x="27127" y="210756"/>
                </a:lnTo>
                <a:lnTo>
                  <a:pt x="12331" y="253339"/>
                </a:lnTo>
                <a:lnTo>
                  <a:pt x="3149" y="298246"/>
                </a:lnTo>
                <a:lnTo>
                  <a:pt x="0" y="345071"/>
                </a:lnTo>
                <a:lnTo>
                  <a:pt x="114" y="346900"/>
                </a:lnTo>
                <a:lnTo>
                  <a:pt x="0" y="348716"/>
                </a:lnTo>
                <a:lnTo>
                  <a:pt x="3149" y="395541"/>
                </a:lnTo>
                <a:lnTo>
                  <a:pt x="12331" y="440448"/>
                </a:lnTo>
                <a:lnTo>
                  <a:pt x="27127" y="483031"/>
                </a:lnTo>
                <a:lnTo>
                  <a:pt x="47117" y="522884"/>
                </a:lnTo>
                <a:lnTo>
                  <a:pt x="71907" y="559587"/>
                </a:lnTo>
                <a:lnTo>
                  <a:pt x="101079" y="592721"/>
                </a:lnTo>
                <a:lnTo>
                  <a:pt x="134213" y="621893"/>
                </a:lnTo>
                <a:lnTo>
                  <a:pt x="170916" y="646684"/>
                </a:lnTo>
                <a:lnTo>
                  <a:pt x="210756" y="666673"/>
                </a:lnTo>
                <a:lnTo>
                  <a:pt x="253339" y="681469"/>
                </a:lnTo>
                <a:lnTo>
                  <a:pt x="298259" y="690638"/>
                </a:lnTo>
                <a:lnTo>
                  <a:pt x="345071" y="693788"/>
                </a:lnTo>
                <a:lnTo>
                  <a:pt x="391896" y="690638"/>
                </a:lnTo>
                <a:lnTo>
                  <a:pt x="436816" y="681469"/>
                </a:lnTo>
                <a:lnTo>
                  <a:pt x="479399" y="666673"/>
                </a:lnTo>
                <a:lnTo>
                  <a:pt x="519239" y="646684"/>
                </a:lnTo>
                <a:lnTo>
                  <a:pt x="555942" y="621893"/>
                </a:lnTo>
                <a:lnTo>
                  <a:pt x="589076" y="592721"/>
                </a:lnTo>
                <a:lnTo>
                  <a:pt x="618248" y="559587"/>
                </a:lnTo>
                <a:lnTo>
                  <a:pt x="643039" y="522884"/>
                </a:lnTo>
                <a:lnTo>
                  <a:pt x="663028" y="483031"/>
                </a:lnTo>
                <a:lnTo>
                  <a:pt x="677824" y="440448"/>
                </a:lnTo>
                <a:lnTo>
                  <a:pt x="687006" y="395541"/>
                </a:lnTo>
                <a:lnTo>
                  <a:pt x="690156" y="348716"/>
                </a:lnTo>
                <a:lnTo>
                  <a:pt x="690029" y="346900"/>
                </a:lnTo>
                <a:lnTo>
                  <a:pt x="690156" y="345071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80284" y="3604462"/>
            <a:ext cx="690245" cy="694055"/>
          </a:xfrm>
          <a:custGeom>
            <a:avLst/>
            <a:gdLst/>
            <a:ahLst/>
            <a:cxnLst/>
            <a:rect l="l" t="t" r="r" b="b"/>
            <a:pathLst>
              <a:path w="690244" h="694054">
                <a:moveTo>
                  <a:pt x="690143" y="345071"/>
                </a:moveTo>
                <a:lnTo>
                  <a:pt x="686993" y="298246"/>
                </a:lnTo>
                <a:lnTo>
                  <a:pt x="677811" y="253339"/>
                </a:lnTo>
                <a:lnTo>
                  <a:pt x="663028" y="210756"/>
                </a:lnTo>
                <a:lnTo>
                  <a:pt x="643026" y="170903"/>
                </a:lnTo>
                <a:lnTo>
                  <a:pt x="618248" y="134200"/>
                </a:lnTo>
                <a:lnTo>
                  <a:pt x="589076" y="101066"/>
                </a:lnTo>
                <a:lnTo>
                  <a:pt x="555929" y="71894"/>
                </a:lnTo>
                <a:lnTo>
                  <a:pt x="519239" y="47104"/>
                </a:lnTo>
                <a:lnTo>
                  <a:pt x="479386" y="27114"/>
                </a:lnTo>
                <a:lnTo>
                  <a:pt x="436803" y="12319"/>
                </a:lnTo>
                <a:lnTo>
                  <a:pt x="391896" y="3149"/>
                </a:lnTo>
                <a:lnTo>
                  <a:pt x="345071" y="0"/>
                </a:lnTo>
                <a:lnTo>
                  <a:pt x="298246" y="3149"/>
                </a:lnTo>
                <a:lnTo>
                  <a:pt x="253339" y="12319"/>
                </a:lnTo>
                <a:lnTo>
                  <a:pt x="210756" y="27114"/>
                </a:lnTo>
                <a:lnTo>
                  <a:pt x="170903" y="47104"/>
                </a:lnTo>
                <a:lnTo>
                  <a:pt x="134200" y="71894"/>
                </a:lnTo>
                <a:lnTo>
                  <a:pt x="101066" y="101066"/>
                </a:lnTo>
                <a:lnTo>
                  <a:pt x="71894" y="134200"/>
                </a:lnTo>
                <a:lnTo>
                  <a:pt x="47104" y="170903"/>
                </a:lnTo>
                <a:lnTo>
                  <a:pt x="27114" y="210756"/>
                </a:lnTo>
                <a:lnTo>
                  <a:pt x="12319" y="253339"/>
                </a:lnTo>
                <a:lnTo>
                  <a:pt x="3149" y="298246"/>
                </a:lnTo>
                <a:lnTo>
                  <a:pt x="0" y="345071"/>
                </a:lnTo>
                <a:lnTo>
                  <a:pt x="114" y="346900"/>
                </a:lnTo>
                <a:lnTo>
                  <a:pt x="0" y="348716"/>
                </a:lnTo>
                <a:lnTo>
                  <a:pt x="3149" y="395541"/>
                </a:lnTo>
                <a:lnTo>
                  <a:pt x="12319" y="440448"/>
                </a:lnTo>
                <a:lnTo>
                  <a:pt x="27114" y="483031"/>
                </a:lnTo>
                <a:lnTo>
                  <a:pt x="47104" y="522884"/>
                </a:lnTo>
                <a:lnTo>
                  <a:pt x="71894" y="559587"/>
                </a:lnTo>
                <a:lnTo>
                  <a:pt x="101066" y="592721"/>
                </a:lnTo>
                <a:lnTo>
                  <a:pt x="134200" y="621893"/>
                </a:lnTo>
                <a:lnTo>
                  <a:pt x="170903" y="646684"/>
                </a:lnTo>
                <a:lnTo>
                  <a:pt x="210756" y="666673"/>
                </a:lnTo>
                <a:lnTo>
                  <a:pt x="253339" y="681469"/>
                </a:lnTo>
                <a:lnTo>
                  <a:pt x="298246" y="690638"/>
                </a:lnTo>
                <a:lnTo>
                  <a:pt x="345071" y="693788"/>
                </a:lnTo>
                <a:lnTo>
                  <a:pt x="391896" y="690638"/>
                </a:lnTo>
                <a:lnTo>
                  <a:pt x="436803" y="681469"/>
                </a:lnTo>
                <a:lnTo>
                  <a:pt x="479386" y="666673"/>
                </a:lnTo>
                <a:lnTo>
                  <a:pt x="519239" y="646684"/>
                </a:lnTo>
                <a:lnTo>
                  <a:pt x="555929" y="621893"/>
                </a:lnTo>
                <a:lnTo>
                  <a:pt x="589076" y="592721"/>
                </a:lnTo>
                <a:lnTo>
                  <a:pt x="618248" y="559587"/>
                </a:lnTo>
                <a:lnTo>
                  <a:pt x="643026" y="522884"/>
                </a:lnTo>
                <a:lnTo>
                  <a:pt x="663028" y="483031"/>
                </a:lnTo>
                <a:lnTo>
                  <a:pt x="677811" y="440448"/>
                </a:lnTo>
                <a:lnTo>
                  <a:pt x="686993" y="395541"/>
                </a:lnTo>
                <a:lnTo>
                  <a:pt x="690143" y="348716"/>
                </a:lnTo>
                <a:lnTo>
                  <a:pt x="690016" y="346900"/>
                </a:lnTo>
                <a:lnTo>
                  <a:pt x="690143" y="345071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64639" y="3858564"/>
            <a:ext cx="633095" cy="186055"/>
          </a:xfrm>
          <a:custGeom>
            <a:avLst/>
            <a:gdLst/>
            <a:ahLst/>
            <a:cxnLst/>
            <a:rect l="l" t="t" r="r" b="b"/>
            <a:pathLst>
              <a:path w="633094" h="186054">
                <a:moveTo>
                  <a:pt x="632510" y="90970"/>
                </a:moveTo>
                <a:lnTo>
                  <a:pt x="541553" y="0"/>
                </a:lnTo>
                <a:lnTo>
                  <a:pt x="541553" y="3644"/>
                </a:lnTo>
                <a:lnTo>
                  <a:pt x="541553" y="45491"/>
                </a:lnTo>
                <a:lnTo>
                  <a:pt x="0" y="45491"/>
                </a:lnTo>
                <a:lnTo>
                  <a:pt x="0" y="49136"/>
                </a:lnTo>
                <a:lnTo>
                  <a:pt x="0" y="136448"/>
                </a:lnTo>
                <a:lnTo>
                  <a:pt x="0" y="140106"/>
                </a:lnTo>
                <a:lnTo>
                  <a:pt x="541553" y="140106"/>
                </a:lnTo>
                <a:lnTo>
                  <a:pt x="541553" y="181940"/>
                </a:lnTo>
                <a:lnTo>
                  <a:pt x="541553" y="185585"/>
                </a:lnTo>
                <a:lnTo>
                  <a:pt x="632510" y="94615"/>
                </a:lnTo>
                <a:lnTo>
                  <a:pt x="630682" y="92798"/>
                </a:lnTo>
                <a:lnTo>
                  <a:pt x="632510" y="9097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2267" y="3858564"/>
            <a:ext cx="633095" cy="186055"/>
          </a:xfrm>
          <a:custGeom>
            <a:avLst/>
            <a:gdLst/>
            <a:ahLst/>
            <a:cxnLst/>
            <a:rect l="l" t="t" r="r" b="b"/>
            <a:pathLst>
              <a:path w="633095" h="186054">
                <a:moveTo>
                  <a:pt x="632510" y="90970"/>
                </a:moveTo>
                <a:lnTo>
                  <a:pt x="541553" y="0"/>
                </a:lnTo>
                <a:lnTo>
                  <a:pt x="541553" y="3644"/>
                </a:lnTo>
                <a:lnTo>
                  <a:pt x="541553" y="45491"/>
                </a:lnTo>
                <a:lnTo>
                  <a:pt x="0" y="45491"/>
                </a:lnTo>
                <a:lnTo>
                  <a:pt x="0" y="49136"/>
                </a:lnTo>
                <a:lnTo>
                  <a:pt x="0" y="136448"/>
                </a:lnTo>
                <a:lnTo>
                  <a:pt x="0" y="140106"/>
                </a:lnTo>
                <a:lnTo>
                  <a:pt x="541553" y="140106"/>
                </a:lnTo>
                <a:lnTo>
                  <a:pt x="541553" y="181940"/>
                </a:lnTo>
                <a:lnTo>
                  <a:pt x="541553" y="185585"/>
                </a:lnTo>
                <a:lnTo>
                  <a:pt x="632510" y="94615"/>
                </a:lnTo>
                <a:lnTo>
                  <a:pt x="630682" y="92798"/>
                </a:lnTo>
                <a:lnTo>
                  <a:pt x="632510" y="9097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7048" y="3604462"/>
            <a:ext cx="690245" cy="694055"/>
          </a:xfrm>
          <a:custGeom>
            <a:avLst/>
            <a:gdLst/>
            <a:ahLst/>
            <a:cxnLst/>
            <a:rect l="l" t="t" r="r" b="b"/>
            <a:pathLst>
              <a:path w="690245" h="694054">
                <a:moveTo>
                  <a:pt x="690156" y="345071"/>
                </a:moveTo>
                <a:lnTo>
                  <a:pt x="687006" y="298246"/>
                </a:lnTo>
                <a:lnTo>
                  <a:pt x="677824" y="253339"/>
                </a:lnTo>
                <a:lnTo>
                  <a:pt x="663028" y="210756"/>
                </a:lnTo>
                <a:lnTo>
                  <a:pt x="643039" y="170903"/>
                </a:lnTo>
                <a:lnTo>
                  <a:pt x="618248" y="134200"/>
                </a:lnTo>
                <a:lnTo>
                  <a:pt x="589076" y="101066"/>
                </a:lnTo>
                <a:lnTo>
                  <a:pt x="555942" y="71894"/>
                </a:lnTo>
                <a:lnTo>
                  <a:pt x="519239" y="47104"/>
                </a:lnTo>
                <a:lnTo>
                  <a:pt x="479399" y="27114"/>
                </a:lnTo>
                <a:lnTo>
                  <a:pt x="436816" y="12319"/>
                </a:lnTo>
                <a:lnTo>
                  <a:pt x="391896" y="3149"/>
                </a:lnTo>
                <a:lnTo>
                  <a:pt x="345084" y="0"/>
                </a:lnTo>
                <a:lnTo>
                  <a:pt x="298259" y="3149"/>
                </a:lnTo>
                <a:lnTo>
                  <a:pt x="253339" y="12319"/>
                </a:lnTo>
                <a:lnTo>
                  <a:pt x="210756" y="27114"/>
                </a:lnTo>
                <a:lnTo>
                  <a:pt x="170916" y="47104"/>
                </a:lnTo>
                <a:lnTo>
                  <a:pt x="134213" y="71894"/>
                </a:lnTo>
                <a:lnTo>
                  <a:pt x="101079" y="101066"/>
                </a:lnTo>
                <a:lnTo>
                  <a:pt x="71907" y="134200"/>
                </a:lnTo>
                <a:lnTo>
                  <a:pt x="47117" y="170903"/>
                </a:lnTo>
                <a:lnTo>
                  <a:pt x="27127" y="210756"/>
                </a:lnTo>
                <a:lnTo>
                  <a:pt x="12331" y="253339"/>
                </a:lnTo>
                <a:lnTo>
                  <a:pt x="3149" y="298246"/>
                </a:lnTo>
                <a:lnTo>
                  <a:pt x="0" y="345071"/>
                </a:lnTo>
                <a:lnTo>
                  <a:pt x="114" y="346900"/>
                </a:lnTo>
                <a:lnTo>
                  <a:pt x="0" y="348716"/>
                </a:lnTo>
                <a:lnTo>
                  <a:pt x="3149" y="395541"/>
                </a:lnTo>
                <a:lnTo>
                  <a:pt x="12331" y="440448"/>
                </a:lnTo>
                <a:lnTo>
                  <a:pt x="27127" y="483031"/>
                </a:lnTo>
                <a:lnTo>
                  <a:pt x="47117" y="522884"/>
                </a:lnTo>
                <a:lnTo>
                  <a:pt x="71907" y="559587"/>
                </a:lnTo>
                <a:lnTo>
                  <a:pt x="101079" y="592721"/>
                </a:lnTo>
                <a:lnTo>
                  <a:pt x="134213" y="621893"/>
                </a:lnTo>
                <a:lnTo>
                  <a:pt x="170916" y="646684"/>
                </a:lnTo>
                <a:lnTo>
                  <a:pt x="210756" y="666673"/>
                </a:lnTo>
                <a:lnTo>
                  <a:pt x="253339" y="681469"/>
                </a:lnTo>
                <a:lnTo>
                  <a:pt x="298259" y="690638"/>
                </a:lnTo>
                <a:lnTo>
                  <a:pt x="345084" y="693788"/>
                </a:lnTo>
                <a:lnTo>
                  <a:pt x="391896" y="690638"/>
                </a:lnTo>
                <a:lnTo>
                  <a:pt x="436816" y="681469"/>
                </a:lnTo>
                <a:lnTo>
                  <a:pt x="479399" y="666673"/>
                </a:lnTo>
                <a:lnTo>
                  <a:pt x="519239" y="646684"/>
                </a:lnTo>
                <a:lnTo>
                  <a:pt x="555942" y="621893"/>
                </a:lnTo>
                <a:lnTo>
                  <a:pt x="589076" y="592721"/>
                </a:lnTo>
                <a:lnTo>
                  <a:pt x="618248" y="559587"/>
                </a:lnTo>
                <a:lnTo>
                  <a:pt x="643039" y="522884"/>
                </a:lnTo>
                <a:lnTo>
                  <a:pt x="663028" y="483031"/>
                </a:lnTo>
                <a:lnTo>
                  <a:pt x="677824" y="440448"/>
                </a:lnTo>
                <a:lnTo>
                  <a:pt x="687006" y="395541"/>
                </a:lnTo>
                <a:lnTo>
                  <a:pt x="690156" y="348716"/>
                </a:lnTo>
                <a:lnTo>
                  <a:pt x="690029" y="346900"/>
                </a:lnTo>
                <a:lnTo>
                  <a:pt x="690156" y="345071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16039" y="3862209"/>
            <a:ext cx="633095" cy="182245"/>
          </a:xfrm>
          <a:custGeom>
            <a:avLst/>
            <a:gdLst/>
            <a:ahLst/>
            <a:cxnLst/>
            <a:rect l="l" t="t" r="r" b="b"/>
            <a:pathLst>
              <a:path w="633095" h="182245">
                <a:moveTo>
                  <a:pt x="541549" y="0"/>
                </a:moveTo>
                <a:lnTo>
                  <a:pt x="541549" y="45483"/>
                </a:lnTo>
                <a:lnTo>
                  <a:pt x="0" y="45483"/>
                </a:lnTo>
                <a:lnTo>
                  <a:pt x="0" y="136449"/>
                </a:lnTo>
                <a:lnTo>
                  <a:pt x="541549" y="136449"/>
                </a:lnTo>
                <a:lnTo>
                  <a:pt x="541549" y="181933"/>
                </a:lnTo>
                <a:lnTo>
                  <a:pt x="632515" y="90966"/>
                </a:lnTo>
                <a:lnTo>
                  <a:pt x="54154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94411" y="4423155"/>
            <a:ext cx="678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Microsoft Sans Serif"/>
                <a:cs typeface="Microsoft Sans Serif"/>
              </a:rPr>
              <a:t>Source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04165" y="4423155"/>
            <a:ext cx="1018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Microsoft Sans Serif"/>
                <a:cs typeface="Microsoft Sans Serif"/>
              </a:rPr>
              <a:t>T</a:t>
            </a:r>
            <a:r>
              <a:rPr sz="1600" dirty="0">
                <a:latin typeface="Microsoft Sans Serif"/>
                <a:cs typeface="Microsoft Sans Serif"/>
              </a:rPr>
              <a:t>r</a:t>
            </a:r>
            <a:r>
              <a:rPr sz="1600" spc="-5" dirty="0">
                <a:latin typeface="Microsoft Sans Serif"/>
                <a:cs typeface="Microsoft Sans Serif"/>
              </a:rPr>
              <a:t>a</a:t>
            </a:r>
            <a:r>
              <a:rPr sz="1600" spc="95" dirty="0">
                <a:latin typeface="Microsoft Sans Serif"/>
                <a:cs typeface="Microsoft Sans Serif"/>
              </a:rPr>
              <a:t>n</a:t>
            </a:r>
            <a:r>
              <a:rPr sz="1600" spc="-45" dirty="0">
                <a:latin typeface="Microsoft Sans Serif"/>
                <a:cs typeface="Microsoft Sans Serif"/>
              </a:rPr>
              <a:t>s</a:t>
            </a:r>
            <a:r>
              <a:rPr sz="1600" spc="85" dirty="0">
                <a:latin typeface="Microsoft Sans Serif"/>
                <a:cs typeface="Microsoft Sans Serif"/>
              </a:rPr>
              <a:t>f</a:t>
            </a:r>
            <a:r>
              <a:rPr sz="1600" spc="70" dirty="0">
                <a:latin typeface="Microsoft Sans Serif"/>
                <a:cs typeface="Microsoft Sans Serif"/>
              </a:rPr>
              <a:t>o</a:t>
            </a:r>
            <a:r>
              <a:rPr sz="1600" spc="114" dirty="0">
                <a:latin typeface="Microsoft Sans Serif"/>
                <a:cs typeface="Microsoft Sans Serif"/>
              </a:rPr>
              <a:t>r</a:t>
            </a:r>
            <a:r>
              <a:rPr sz="1600" spc="155" dirty="0">
                <a:latin typeface="Microsoft Sans Serif"/>
                <a:cs typeface="Microsoft Sans Serif"/>
              </a:rPr>
              <a:t>m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40964" y="4328667"/>
            <a:ext cx="16516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27355">
              <a:lnSpc>
                <a:spcPts val="1900"/>
              </a:lnSpc>
              <a:spcBef>
                <a:spcPts val="180"/>
              </a:spcBef>
            </a:pPr>
            <a:r>
              <a:rPr sz="1600" spc="55" dirty="0">
                <a:latin typeface="Microsoft Sans Serif"/>
                <a:cs typeface="Microsoft Sans Serif"/>
              </a:rPr>
              <a:t>Window 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(state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read/write)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37961" y="4423155"/>
            <a:ext cx="4197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Microsoft Sans Serif"/>
                <a:cs typeface="Microsoft Sans Serif"/>
              </a:rPr>
              <a:t>Si</a:t>
            </a:r>
            <a:r>
              <a:rPr sz="1600" spc="95" dirty="0">
                <a:latin typeface="Microsoft Sans Serif"/>
                <a:cs typeface="Microsoft Sans Serif"/>
              </a:rPr>
              <a:t>n</a:t>
            </a:r>
            <a:r>
              <a:rPr sz="1600" spc="35" dirty="0">
                <a:latin typeface="Microsoft Sans Serif"/>
                <a:cs typeface="Microsoft Sans Serif"/>
              </a:rPr>
              <a:t>k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0603"/>
            <a:ext cx="6659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none" spc="70" dirty="0"/>
              <a:t>Stateful</a:t>
            </a:r>
            <a:r>
              <a:rPr sz="3200" u="none" spc="-30" dirty="0"/>
              <a:t> </a:t>
            </a:r>
            <a:r>
              <a:rPr sz="3200" u="none" spc="15" dirty="0"/>
              <a:t>Event</a:t>
            </a:r>
            <a:r>
              <a:rPr sz="3200" u="none" spc="-35" dirty="0"/>
              <a:t> </a:t>
            </a:r>
            <a:r>
              <a:rPr sz="3200" u="none" spc="200" dirty="0"/>
              <a:t>&amp;</a:t>
            </a:r>
            <a:r>
              <a:rPr sz="3200" u="none" spc="-30" dirty="0"/>
              <a:t> </a:t>
            </a:r>
            <a:r>
              <a:rPr sz="3200" u="none" spc="70" dirty="0"/>
              <a:t>Stream</a:t>
            </a:r>
            <a:r>
              <a:rPr sz="3200" u="none" spc="-30" dirty="0"/>
              <a:t> </a:t>
            </a:r>
            <a:r>
              <a:rPr sz="3200" u="none" spc="20" dirty="0"/>
              <a:t>Processing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5513777" y="2331020"/>
            <a:ext cx="1547495" cy="1051560"/>
            <a:chOff x="5513777" y="2331020"/>
            <a:chExt cx="1547495" cy="1051560"/>
          </a:xfrm>
        </p:grpSpPr>
        <p:sp>
          <p:nvSpPr>
            <p:cNvPr id="4" name="object 4"/>
            <p:cNvSpPr/>
            <p:nvPr/>
          </p:nvSpPr>
          <p:spPr>
            <a:xfrm>
              <a:off x="6287575" y="2475865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5" h="774064">
                  <a:moveTo>
                    <a:pt x="386811" y="0"/>
                  </a:moveTo>
                  <a:lnTo>
                    <a:pt x="338290" y="3013"/>
                  </a:lnTo>
                  <a:lnTo>
                    <a:pt x="291568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8" y="761811"/>
                  </a:lnTo>
                  <a:lnTo>
                    <a:pt x="338290" y="770611"/>
                  </a:lnTo>
                  <a:lnTo>
                    <a:pt x="386811" y="773625"/>
                  </a:lnTo>
                  <a:lnTo>
                    <a:pt x="435332" y="770611"/>
                  </a:lnTo>
                  <a:lnTo>
                    <a:pt x="482054" y="761811"/>
                  </a:lnTo>
                  <a:lnTo>
                    <a:pt x="526616" y="747588"/>
                  </a:lnTo>
                  <a:lnTo>
                    <a:pt x="568654" y="728304"/>
                  </a:lnTo>
                  <a:lnTo>
                    <a:pt x="607805" y="704321"/>
                  </a:lnTo>
                  <a:lnTo>
                    <a:pt x="643709" y="676002"/>
                  </a:lnTo>
                  <a:lnTo>
                    <a:pt x="676001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1" y="129915"/>
                  </a:lnTo>
                  <a:lnTo>
                    <a:pt x="643709" y="97622"/>
                  </a:lnTo>
                  <a:lnTo>
                    <a:pt x="607805" y="69304"/>
                  </a:lnTo>
                  <a:lnTo>
                    <a:pt x="568654" y="45321"/>
                  </a:lnTo>
                  <a:lnTo>
                    <a:pt x="526616" y="26036"/>
                  </a:lnTo>
                  <a:lnTo>
                    <a:pt x="482054" y="11813"/>
                  </a:lnTo>
                  <a:lnTo>
                    <a:pt x="435332" y="3013"/>
                  </a:lnTo>
                  <a:lnTo>
                    <a:pt x="38681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13768" y="2331021"/>
              <a:ext cx="743585" cy="1051560"/>
            </a:xfrm>
            <a:custGeom>
              <a:avLst/>
              <a:gdLst/>
              <a:ahLst/>
              <a:cxnLst/>
              <a:rect l="l" t="t" r="r" b="b"/>
              <a:pathLst>
                <a:path w="743585" h="1051560">
                  <a:moveTo>
                    <a:pt x="709028" y="537451"/>
                  </a:moveTo>
                  <a:lnTo>
                    <a:pt x="607060" y="435483"/>
                  </a:lnTo>
                  <a:lnTo>
                    <a:pt x="607060" y="486460"/>
                  </a:lnTo>
                  <a:lnTo>
                    <a:pt x="0" y="486460"/>
                  </a:lnTo>
                  <a:lnTo>
                    <a:pt x="0" y="588429"/>
                  </a:lnTo>
                  <a:lnTo>
                    <a:pt x="607060" y="588429"/>
                  </a:lnTo>
                  <a:lnTo>
                    <a:pt x="607060" y="639419"/>
                  </a:lnTo>
                  <a:lnTo>
                    <a:pt x="709028" y="537451"/>
                  </a:lnTo>
                  <a:close/>
                </a:path>
                <a:path w="743585" h="1051560">
                  <a:moveTo>
                    <a:pt x="713232" y="356806"/>
                  </a:moveTo>
                  <a:lnTo>
                    <a:pt x="666318" y="220446"/>
                  </a:lnTo>
                  <a:lnTo>
                    <a:pt x="643966" y="266268"/>
                  </a:lnTo>
                  <a:lnTo>
                    <a:pt x="98412" y="0"/>
                  </a:lnTo>
                  <a:lnTo>
                    <a:pt x="53695" y="91643"/>
                  </a:lnTo>
                  <a:lnTo>
                    <a:pt x="599236" y="357911"/>
                  </a:lnTo>
                  <a:lnTo>
                    <a:pt x="576872" y="403720"/>
                  </a:lnTo>
                  <a:lnTo>
                    <a:pt x="713232" y="356806"/>
                  </a:lnTo>
                  <a:close/>
                </a:path>
                <a:path w="743585" h="1051560">
                  <a:moveTo>
                    <a:pt x="743381" y="694156"/>
                  </a:moveTo>
                  <a:lnTo>
                    <a:pt x="607021" y="647242"/>
                  </a:lnTo>
                  <a:lnTo>
                    <a:pt x="629386" y="693064"/>
                  </a:lnTo>
                  <a:lnTo>
                    <a:pt x="83845" y="959332"/>
                  </a:lnTo>
                  <a:lnTo>
                    <a:pt x="128562" y="1050963"/>
                  </a:lnTo>
                  <a:lnTo>
                    <a:pt x="674116" y="784707"/>
                  </a:lnTo>
                  <a:lnTo>
                    <a:pt x="696468" y="830516"/>
                  </a:lnTo>
                  <a:lnTo>
                    <a:pt x="743381" y="694156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011968" y="2425330"/>
            <a:ext cx="1613535" cy="777875"/>
            <a:chOff x="3011968" y="2425330"/>
            <a:chExt cx="1613535" cy="777875"/>
          </a:xfrm>
        </p:grpSpPr>
        <p:sp>
          <p:nvSpPr>
            <p:cNvPr id="7" name="object 7"/>
            <p:cNvSpPr/>
            <p:nvPr/>
          </p:nvSpPr>
          <p:spPr>
            <a:xfrm>
              <a:off x="3803154" y="2492717"/>
              <a:ext cx="822325" cy="638810"/>
            </a:xfrm>
            <a:custGeom>
              <a:avLst/>
              <a:gdLst/>
              <a:ahLst/>
              <a:cxnLst/>
              <a:rect l="l" t="t" r="r" b="b"/>
              <a:pathLst>
                <a:path w="822325" h="638810">
                  <a:moveTo>
                    <a:pt x="822071" y="582193"/>
                  </a:moveTo>
                  <a:lnTo>
                    <a:pt x="791489" y="419493"/>
                  </a:lnTo>
                  <a:lnTo>
                    <a:pt x="758456" y="467804"/>
                  </a:lnTo>
                  <a:lnTo>
                    <a:pt x="537248" y="316598"/>
                  </a:lnTo>
                  <a:lnTo>
                    <a:pt x="750379" y="170891"/>
                  </a:lnTo>
                  <a:lnTo>
                    <a:pt x="783412" y="219202"/>
                  </a:lnTo>
                  <a:lnTo>
                    <a:pt x="813981" y="56502"/>
                  </a:lnTo>
                  <a:lnTo>
                    <a:pt x="651281" y="25920"/>
                  </a:lnTo>
                  <a:lnTo>
                    <a:pt x="684314" y="74244"/>
                  </a:lnTo>
                  <a:lnTo>
                    <a:pt x="433527" y="245681"/>
                  </a:lnTo>
                  <a:lnTo>
                    <a:pt x="74155" y="0"/>
                  </a:lnTo>
                  <a:lnTo>
                    <a:pt x="8089" y="96647"/>
                  </a:lnTo>
                  <a:lnTo>
                    <a:pt x="329806" y="316585"/>
                  </a:lnTo>
                  <a:lnTo>
                    <a:pt x="0" y="542048"/>
                  </a:lnTo>
                  <a:lnTo>
                    <a:pt x="66065" y="638695"/>
                  </a:lnTo>
                  <a:lnTo>
                    <a:pt x="433527" y="387502"/>
                  </a:lnTo>
                  <a:lnTo>
                    <a:pt x="692391" y="564451"/>
                  </a:lnTo>
                  <a:lnTo>
                    <a:pt x="659358" y="612775"/>
                  </a:lnTo>
                  <a:lnTo>
                    <a:pt x="822071" y="58219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11968" y="2425330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2" y="0"/>
                  </a:moveTo>
                  <a:lnTo>
                    <a:pt x="338291" y="3013"/>
                  </a:lnTo>
                  <a:lnTo>
                    <a:pt x="291569" y="11813"/>
                  </a:lnTo>
                  <a:lnTo>
                    <a:pt x="247008" y="26036"/>
                  </a:lnTo>
                  <a:lnTo>
                    <a:pt x="204970" y="45321"/>
                  </a:lnTo>
                  <a:lnTo>
                    <a:pt x="165818" y="69304"/>
                  </a:lnTo>
                  <a:lnTo>
                    <a:pt x="129915" y="97622"/>
                  </a:lnTo>
                  <a:lnTo>
                    <a:pt x="97622" y="129915"/>
                  </a:lnTo>
                  <a:lnTo>
                    <a:pt x="69304" y="165818"/>
                  </a:lnTo>
                  <a:lnTo>
                    <a:pt x="45321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1" y="568655"/>
                  </a:lnTo>
                  <a:lnTo>
                    <a:pt x="69304" y="607807"/>
                  </a:lnTo>
                  <a:lnTo>
                    <a:pt x="97622" y="643710"/>
                  </a:lnTo>
                  <a:lnTo>
                    <a:pt x="129915" y="676002"/>
                  </a:lnTo>
                  <a:lnTo>
                    <a:pt x="165818" y="704321"/>
                  </a:lnTo>
                  <a:lnTo>
                    <a:pt x="204970" y="728304"/>
                  </a:lnTo>
                  <a:lnTo>
                    <a:pt x="247008" y="747588"/>
                  </a:lnTo>
                  <a:lnTo>
                    <a:pt x="291569" y="761811"/>
                  </a:lnTo>
                  <a:lnTo>
                    <a:pt x="338291" y="770611"/>
                  </a:lnTo>
                  <a:lnTo>
                    <a:pt x="386812" y="773625"/>
                  </a:lnTo>
                  <a:lnTo>
                    <a:pt x="435333" y="770611"/>
                  </a:lnTo>
                  <a:lnTo>
                    <a:pt x="482056" y="761811"/>
                  </a:lnTo>
                  <a:lnTo>
                    <a:pt x="526617" y="747588"/>
                  </a:lnTo>
                  <a:lnTo>
                    <a:pt x="568655" y="728304"/>
                  </a:lnTo>
                  <a:lnTo>
                    <a:pt x="607807" y="704321"/>
                  </a:lnTo>
                  <a:lnTo>
                    <a:pt x="643710" y="676002"/>
                  </a:lnTo>
                  <a:lnTo>
                    <a:pt x="676002" y="643710"/>
                  </a:lnTo>
                  <a:lnTo>
                    <a:pt x="704321" y="607807"/>
                  </a:lnTo>
                  <a:lnTo>
                    <a:pt x="728304" y="568655"/>
                  </a:lnTo>
                  <a:lnTo>
                    <a:pt x="747588" y="526617"/>
                  </a:lnTo>
                  <a:lnTo>
                    <a:pt x="761811" y="482056"/>
                  </a:lnTo>
                  <a:lnTo>
                    <a:pt x="770611" y="435333"/>
                  </a:lnTo>
                  <a:lnTo>
                    <a:pt x="773625" y="386812"/>
                  </a:lnTo>
                  <a:lnTo>
                    <a:pt x="770611" y="338291"/>
                  </a:lnTo>
                  <a:lnTo>
                    <a:pt x="761811" y="291569"/>
                  </a:lnTo>
                  <a:lnTo>
                    <a:pt x="747588" y="247008"/>
                  </a:lnTo>
                  <a:lnTo>
                    <a:pt x="728304" y="204970"/>
                  </a:lnTo>
                  <a:lnTo>
                    <a:pt x="704321" y="165818"/>
                  </a:lnTo>
                  <a:lnTo>
                    <a:pt x="676002" y="129915"/>
                  </a:lnTo>
                  <a:lnTo>
                    <a:pt x="643710" y="97622"/>
                  </a:lnTo>
                  <a:lnTo>
                    <a:pt x="607807" y="69304"/>
                  </a:lnTo>
                  <a:lnTo>
                    <a:pt x="568655" y="45321"/>
                  </a:lnTo>
                  <a:lnTo>
                    <a:pt x="526617" y="26036"/>
                  </a:lnTo>
                  <a:lnTo>
                    <a:pt x="482056" y="11813"/>
                  </a:lnTo>
                  <a:lnTo>
                    <a:pt x="435333" y="3013"/>
                  </a:lnTo>
                  <a:lnTo>
                    <a:pt x="38681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7330" y="2710173"/>
              <a:ext cx="709295" cy="204470"/>
            </a:xfrm>
            <a:custGeom>
              <a:avLst/>
              <a:gdLst/>
              <a:ahLst/>
              <a:cxnLst/>
              <a:rect l="l" t="t" r="r" b="b"/>
              <a:pathLst>
                <a:path w="709295" h="204469">
                  <a:moveTo>
                    <a:pt x="607053" y="0"/>
                  </a:moveTo>
                  <a:lnTo>
                    <a:pt x="607053" y="50985"/>
                  </a:lnTo>
                  <a:lnTo>
                    <a:pt x="0" y="50985"/>
                  </a:lnTo>
                  <a:lnTo>
                    <a:pt x="0" y="152954"/>
                  </a:lnTo>
                  <a:lnTo>
                    <a:pt x="607053" y="152954"/>
                  </a:lnTo>
                  <a:lnTo>
                    <a:pt x="607053" y="203939"/>
                  </a:lnTo>
                  <a:lnTo>
                    <a:pt x="709023" y="101969"/>
                  </a:lnTo>
                  <a:lnTo>
                    <a:pt x="607053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11968" y="2429421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2" y="0"/>
                  </a:moveTo>
                  <a:lnTo>
                    <a:pt x="338291" y="3013"/>
                  </a:lnTo>
                  <a:lnTo>
                    <a:pt x="291569" y="11813"/>
                  </a:lnTo>
                  <a:lnTo>
                    <a:pt x="247008" y="26036"/>
                  </a:lnTo>
                  <a:lnTo>
                    <a:pt x="204970" y="45321"/>
                  </a:lnTo>
                  <a:lnTo>
                    <a:pt x="165818" y="69304"/>
                  </a:lnTo>
                  <a:lnTo>
                    <a:pt x="129915" y="97622"/>
                  </a:lnTo>
                  <a:lnTo>
                    <a:pt x="97622" y="129915"/>
                  </a:lnTo>
                  <a:lnTo>
                    <a:pt x="69304" y="165818"/>
                  </a:lnTo>
                  <a:lnTo>
                    <a:pt x="45321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1" y="568655"/>
                  </a:lnTo>
                  <a:lnTo>
                    <a:pt x="69304" y="607806"/>
                  </a:lnTo>
                  <a:lnTo>
                    <a:pt x="97622" y="643709"/>
                  </a:lnTo>
                  <a:lnTo>
                    <a:pt x="129915" y="676002"/>
                  </a:lnTo>
                  <a:lnTo>
                    <a:pt x="165818" y="704320"/>
                  </a:lnTo>
                  <a:lnTo>
                    <a:pt x="204970" y="728303"/>
                  </a:lnTo>
                  <a:lnTo>
                    <a:pt x="247008" y="747587"/>
                  </a:lnTo>
                  <a:lnTo>
                    <a:pt x="291569" y="761810"/>
                  </a:lnTo>
                  <a:lnTo>
                    <a:pt x="338291" y="770610"/>
                  </a:lnTo>
                  <a:lnTo>
                    <a:pt x="386812" y="773624"/>
                  </a:lnTo>
                  <a:lnTo>
                    <a:pt x="435333" y="770610"/>
                  </a:lnTo>
                  <a:lnTo>
                    <a:pt x="482056" y="761810"/>
                  </a:lnTo>
                  <a:lnTo>
                    <a:pt x="526617" y="747587"/>
                  </a:lnTo>
                  <a:lnTo>
                    <a:pt x="568655" y="728303"/>
                  </a:lnTo>
                  <a:lnTo>
                    <a:pt x="607807" y="704320"/>
                  </a:lnTo>
                  <a:lnTo>
                    <a:pt x="643710" y="676002"/>
                  </a:lnTo>
                  <a:lnTo>
                    <a:pt x="676002" y="643709"/>
                  </a:lnTo>
                  <a:lnTo>
                    <a:pt x="704321" y="607806"/>
                  </a:lnTo>
                  <a:lnTo>
                    <a:pt x="728304" y="568655"/>
                  </a:lnTo>
                  <a:lnTo>
                    <a:pt x="747588" y="526617"/>
                  </a:lnTo>
                  <a:lnTo>
                    <a:pt x="761811" y="482056"/>
                  </a:lnTo>
                  <a:lnTo>
                    <a:pt x="770611" y="435333"/>
                  </a:lnTo>
                  <a:lnTo>
                    <a:pt x="773625" y="386812"/>
                  </a:lnTo>
                  <a:lnTo>
                    <a:pt x="770611" y="338291"/>
                  </a:lnTo>
                  <a:lnTo>
                    <a:pt x="761811" y="291569"/>
                  </a:lnTo>
                  <a:lnTo>
                    <a:pt x="747588" y="247008"/>
                  </a:lnTo>
                  <a:lnTo>
                    <a:pt x="728304" y="204970"/>
                  </a:lnTo>
                  <a:lnTo>
                    <a:pt x="704321" y="165818"/>
                  </a:lnTo>
                  <a:lnTo>
                    <a:pt x="676002" y="129915"/>
                  </a:lnTo>
                  <a:lnTo>
                    <a:pt x="643710" y="97622"/>
                  </a:lnTo>
                  <a:lnTo>
                    <a:pt x="607807" y="69304"/>
                  </a:lnTo>
                  <a:lnTo>
                    <a:pt x="568655" y="45321"/>
                  </a:lnTo>
                  <a:lnTo>
                    <a:pt x="526617" y="26036"/>
                  </a:lnTo>
                  <a:lnTo>
                    <a:pt x="482056" y="11813"/>
                  </a:lnTo>
                  <a:lnTo>
                    <a:pt x="435333" y="3013"/>
                  </a:lnTo>
                  <a:lnTo>
                    <a:pt x="38681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7330" y="2714264"/>
              <a:ext cx="709295" cy="204470"/>
            </a:xfrm>
            <a:custGeom>
              <a:avLst/>
              <a:gdLst/>
              <a:ahLst/>
              <a:cxnLst/>
              <a:rect l="l" t="t" r="r" b="b"/>
              <a:pathLst>
                <a:path w="709295" h="204469">
                  <a:moveTo>
                    <a:pt x="607053" y="0"/>
                  </a:moveTo>
                  <a:lnTo>
                    <a:pt x="607053" y="50984"/>
                  </a:lnTo>
                  <a:lnTo>
                    <a:pt x="0" y="50984"/>
                  </a:lnTo>
                  <a:lnTo>
                    <a:pt x="0" y="152953"/>
                  </a:lnTo>
                  <a:lnTo>
                    <a:pt x="607053" y="152953"/>
                  </a:lnTo>
                  <a:lnTo>
                    <a:pt x="607053" y="203939"/>
                  </a:lnTo>
                  <a:lnTo>
                    <a:pt x="709023" y="101969"/>
                  </a:lnTo>
                  <a:lnTo>
                    <a:pt x="607053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342961" y="2425331"/>
            <a:ext cx="774065" cy="777875"/>
          </a:xfrm>
          <a:custGeom>
            <a:avLst/>
            <a:gdLst/>
            <a:ahLst/>
            <a:cxnLst/>
            <a:rect l="l" t="t" r="r" b="b"/>
            <a:pathLst>
              <a:path w="774064" h="777875">
                <a:moveTo>
                  <a:pt x="773620" y="386816"/>
                </a:moveTo>
                <a:lnTo>
                  <a:pt x="770597" y="338302"/>
                </a:lnTo>
                <a:lnTo>
                  <a:pt x="761809" y="291579"/>
                </a:lnTo>
                <a:lnTo>
                  <a:pt x="747585" y="247015"/>
                </a:lnTo>
                <a:lnTo>
                  <a:pt x="728294" y="204978"/>
                </a:lnTo>
                <a:lnTo>
                  <a:pt x="704316" y="165823"/>
                </a:lnTo>
                <a:lnTo>
                  <a:pt x="675995" y="129921"/>
                </a:lnTo>
                <a:lnTo>
                  <a:pt x="643699" y="97624"/>
                </a:lnTo>
                <a:lnTo>
                  <a:pt x="607796" y="69303"/>
                </a:lnTo>
                <a:lnTo>
                  <a:pt x="568642" y="45326"/>
                </a:lnTo>
                <a:lnTo>
                  <a:pt x="526605" y="26047"/>
                </a:lnTo>
                <a:lnTo>
                  <a:pt x="482053" y="11823"/>
                </a:lnTo>
                <a:lnTo>
                  <a:pt x="435330" y="3022"/>
                </a:lnTo>
                <a:lnTo>
                  <a:pt x="386803" y="0"/>
                </a:lnTo>
                <a:lnTo>
                  <a:pt x="338289" y="3022"/>
                </a:lnTo>
                <a:lnTo>
                  <a:pt x="291566" y="11823"/>
                </a:lnTo>
                <a:lnTo>
                  <a:pt x="247002" y="26047"/>
                </a:lnTo>
                <a:lnTo>
                  <a:pt x="204965" y="45326"/>
                </a:lnTo>
                <a:lnTo>
                  <a:pt x="165811" y="69303"/>
                </a:lnTo>
                <a:lnTo>
                  <a:pt x="129908" y="97624"/>
                </a:lnTo>
                <a:lnTo>
                  <a:pt x="97612" y="129921"/>
                </a:lnTo>
                <a:lnTo>
                  <a:pt x="69291" y="165823"/>
                </a:lnTo>
                <a:lnTo>
                  <a:pt x="45313" y="204978"/>
                </a:lnTo>
                <a:lnTo>
                  <a:pt x="26035" y="247015"/>
                </a:lnTo>
                <a:lnTo>
                  <a:pt x="11811" y="291579"/>
                </a:lnTo>
                <a:lnTo>
                  <a:pt x="3009" y="338302"/>
                </a:lnTo>
                <a:lnTo>
                  <a:pt x="0" y="386816"/>
                </a:lnTo>
                <a:lnTo>
                  <a:pt x="114" y="388874"/>
                </a:lnTo>
                <a:lnTo>
                  <a:pt x="0" y="390906"/>
                </a:lnTo>
                <a:lnTo>
                  <a:pt x="3009" y="439432"/>
                </a:lnTo>
                <a:lnTo>
                  <a:pt x="11811" y="486156"/>
                </a:lnTo>
                <a:lnTo>
                  <a:pt x="26035" y="530707"/>
                </a:lnTo>
                <a:lnTo>
                  <a:pt x="45313" y="572744"/>
                </a:lnTo>
                <a:lnTo>
                  <a:pt x="69291" y="611898"/>
                </a:lnTo>
                <a:lnTo>
                  <a:pt x="97612" y="647801"/>
                </a:lnTo>
                <a:lnTo>
                  <a:pt x="129908" y="680097"/>
                </a:lnTo>
                <a:lnTo>
                  <a:pt x="165811" y="708418"/>
                </a:lnTo>
                <a:lnTo>
                  <a:pt x="204965" y="732396"/>
                </a:lnTo>
                <a:lnTo>
                  <a:pt x="247002" y="751687"/>
                </a:lnTo>
                <a:lnTo>
                  <a:pt x="291566" y="765911"/>
                </a:lnTo>
                <a:lnTo>
                  <a:pt x="338289" y="774700"/>
                </a:lnTo>
                <a:lnTo>
                  <a:pt x="386803" y="777722"/>
                </a:lnTo>
                <a:lnTo>
                  <a:pt x="435330" y="774700"/>
                </a:lnTo>
                <a:lnTo>
                  <a:pt x="482053" y="765911"/>
                </a:lnTo>
                <a:lnTo>
                  <a:pt x="526605" y="751687"/>
                </a:lnTo>
                <a:lnTo>
                  <a:pt x="568642" y="732396"/>
                </a:lnTo>
                <a:lnTo>
                  <a:pt x="607796" y="708418"/>
                </a:lnTo>
                <a:lnTo>
                  <a:pt x="643699" y="680097"/>
                </a:lnTo>
                <a:lnTo>
                  <a:pt x="675995" y="647801"/>
                </a:lnTo>
                <a:lnTo>
                  <a:pt x="704316" y="611898"/>
                </a:lnTo>
                <a:lnTo>
                  <a:pt x="728294" y="572744"/>
                </a:lnTo>
                <a:lnTo>
                  <a:pt x="747585" y="530707"/>
                </a:lnTo>
                <a:lnTo>
                  <a:pt x="761809" y="486156"/>
                </a:lnTo>
                <a:lnTo>
                  <a:pt x="770597" y="439432"/>
                </a:lnTo>
                <a:lnTo>
                  <a:pt x="773620" y="390906"/>
                </a:lnTo>
                <a:lnTo>
                  <a:pt x="773480" y="388874"/>
                </a:lnTo>
                <a:lnTo>
                  <a:pt x="773620" y="38681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9762" y="2710179"/>
            <a:ext cx="709295" cy="208279"/>
          </a:xfrm>
          <a:custGeom>
            <a:avLst/>
            <a:gdLst/>
            <a:ahLst/>
            <a:cxnLst/>
            <a:rect l="l" t="t" r="r" b="b"/>
            <a:pathLst>
              <a:path w="709294" h="208280">
                <a:moveTo>
                  <a:pt x="709015" y="101968"/>
                </a:moveTo>
                <a:lnTo>
                  <a:pt x="607047" y="0"/>
                </a:lnTo>
                <a:lnTo>
                  <a:pt x="607047" y="4089"/>
                </a:lnTo>
                <a:lnTo>
                  <a:pt x="607047" y="50990"/>
                </a:lnTo>
                <a:lnTo>
                  <a:pt x="0" y="50990"/>
                </a:lnTo>
                <a:lnTo>
                  <a:pt x="0" y="55079"/>
                </a:lnTo>
                <a:lnTo>
                  <a:pt x="0" y="152958"/>
                </a:lnTo>
                <a:lnTo>
                  <a:pt x="0" y="157048"/>
                </a:lnTo>
                <a:lnTo>
                  <a:pt x="607047" y="157048"/>
                </a:lnTo>
                <a:lnTo>
                  <a:pt x="607047" y="203936"/>
                </a:lnTo>
                <a:lnTo>
                  <a:pt x="607047" y="208026"/>
                </a:lnTo>
                <a:lnTo>
                  <a:pt x="709015" y="106057"/>
                </a:lnTo>
                <a:lnTo>
                  <a:pt x="706970" y="104013"/>
                </a:lnTo>
                <a:lnTo>
                  <a:pt x="709015" y="1019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78565" y="2425331"/>
            <a:ext cx="774065" cy="777875"/>
          </a:xfrm>
          <a:custGeom>
            <a:avLst/>
            <a:gdLst/>
            <a:ahLst/>
            <a:cxnLst/>
            <a:rect l="l" t="t" r="r" b="b"/>
            <a:pathLst>
              <a:path w="774064" h="777875">
                <a:moveTo>
                  <a:pt x="773633" y="386816"/>
                </a:moveTo>
                <a:lnTo>
                  <a:pt x="770610" y="338302"/>
                </a:lnTo>
                <a:lnTo>
                  <a:pt x="761809" y="291579"/>
                </a:lnTo>
                <a:lnTo>
                  <a:pt x="747598" y="247015"/>
                </a:lnTo>
                <a:lnTo>
                  <a:pt x="728306" y="204978"/>
                </a:lnTo>
                <a:lnTo>
                  <a:pt x="704329" y="165823"/>
                </a:lnTo>
                <a:lnTo>
                  <a:pt x="676008" y="129921"/>
                </a:lnTo>
                <a:lnTo>
                  <a:pt x="643712" y="97624"/>
                </a:lnTo>
                <a:lnTo>
                  <a:pt x="607809" y="69303"/>
                </a:lnTo>
                <a:lnTo>
                  <a:pt x="568655" y="45326"/>
                </a:lnTo>
                <a:lnTo>
                  <a:pt x="526618" y="26047"/>
                </a:lnTo>
                <a:lnTo>
                  <a:pt x="482066" y="11823"/>
                </a:lnTo>
                <a:lnTo>
                  <a:pt x="435343" y="3022"/>
                </a:lnTo>
                <a:lnTo>
                  <a:pt x="386816" y="0"/>
                </a:lnTo>
                <a:lnTo>
                  <a:pt x="338302" y="3022"/>
                </a:lnTo>
                <a:lnTo>
                  <a:pt x="291579" y="11823"/>
                </a:lnTo>
                <a:lnTo>
                  <a:pt x="247015" y="26047"/>
                </a:lnTo>
                <a:lnTo>
                  <a:pt x="204978" y="45326"/>
                </a:lnTo>
                <a:lnTo>
                  <a:pt x="165823" y="69303"/>
                </a:lnTo>
                <a:lnTo>
                  <a:pt x="129921" y="97624"/>
                </a:lnTo>
                <a:lnTo>
                  <a:pt x="97624" y="129921"/>
                </a:lnTo>
                <a:lnTo>
                  <a:pt x="69303" y="165823"/>
                </a:lnTo>
                <a:lnTo>
                  <a:pt x="45326" y="204978"/>
                </a:lnTo>
                <a:lnTo>
                  <a:pt x="26047" y="247015"/>
                </a:lnTo>
                <a:lnTo>
                  <a:pt x="11823" y="291579"/>
                </a:lnTo>
                <a:lnTo>
                  <a:pt x="3022" y="338302"/>
                </a:lnTo>
                <a:lnTo>
                  <a:pt x="0" y="386816"/>
                </a:lnTo>
                <a:lnTo>
                  <a:pt x="127" y="388874"/>
                </a:lnTo>
                <a:lnTo>
                  <a:pt x="0" y="390906"/>
                </a:lnTo>
                <a:lnTo>
                  <a:pt x="3022" y="439432"/>
                </a:lnTo>
                <a:lnTo>
                  <a:pt x="11823" y="486156"/>
                </a:lnTo>
                <a:lnTo>
                  <a:pt x="26047" y="530707"/>
                </a:lnTo>
                <a:lnTo>
                  <a:pt x="45326" y="572744"/>
                </a:lnTo>
                <a:lnTo>
                  <a:pt x="69303" y="611898"/>
                </a:lnTo>
                <a:lnTo>
                  <a:pt x="97624" y="647801"/>
                </a:lnTo>
                <a:lnTo>
                  <a:pt x="129921" y="680097"/>
                </a:lnTo>
                <a:lnTo>
                  <a:pt x="165823" y="708418"/>
                </a:lnTo>
                <a:lnTo>
                  <a:pt x="204978" y="732396"/>
                </a:lnTo>
                <a:lnTo>
                  <a:pt x="247015" y="751687"/>
                </a:lnTo>
                <a:lnTo>
                  <a:pt x="291579" y="765911"/>
                </a:lnTo>
                <a:lnTo>
                  <a:pt x="338302" y="774700"/>
                </a:lnTo>
                <a:lnTo>
                  <a:pt x="386816" y="777722"/>
                </a:lnTo>
                <a:lnTo>
                  <a:pt x="435343" y="774700"/>
                </a:lnTo>
                <a:lnTo>
                  <a:pt x="482066" y="765911"/>
                </a:lnTo>
                <a:lnTo>
                  <a:pt x="526618" y="751687"/>
                </a:lnTo>
                <a:lnTo>
                  <a:pt x="568655" y="732396"/>
                </a:lnTo>
                <a:lnTo>
                  <a:pt x="607809" y="708418"/>
                </a:lnTo>
                <a:lnTo>
                  <a:pt x="643712" y="680097"/>
                </a:lnTo>
                <a:lnTo>
                  <a:pt x="676008" y="647801"/>
                </a:lnTo>
                <a:lnTo>
                  <a:pt x="704329" y="611898"/>
                </a:lnTo>
                <a:lnTo>
                  <a:pt x="728306" y="572744"/>
                </a:lnTo>
                <a:lnTo>
                  <a:pt x="747598" y="530707"/>
                </a:lnTo>
                <a:lnTo>
                  <a:pt x="761809" y="486156"/>
                </a:lnTo>
                <a:lnTo>
                  <a:pt x="770610" y="439432"/>
                </a:lnTo>
                <a:lnTo>
                  <a:pt x="773633" y="390906"/>
                </a:lnTo>
                <a:lnTo>
                  <a:pt x="773493" y="388874"/>
                </a:lnTo>
                <a:lnTo>
                  <a:pt x="773633" y="38681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9566" y="4001516"/>
            <a:ext cx="760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o</a:t>
            </a:r>
            <a:r>
              <a:rPr sz="1800" spc="90" dirty="0">
                <a:latin typeface="Microsoft Sans Serif"/>
                <a:cs typeface="Microsoft Sans Serif"/>
              </a:rPr>
              <a:t>u</a:t>
            </a:r>
            <a:r>
              <a:rPr sz="1800" spc="135" dirty="0">
                <a:latin typeface="Microsoft Sans Serif"/>
                <a:cs typeface="Microsoft Sans Serif"/>
              </a:rPr>
              <a:t>r</a:t>
            </a:r>
            <a:r>
              <a:rPr sz="1800" spc="-40" dirty="0">
                <a:latin typeface="Microsoft Sans Serif"/>
                <a:cs typeface="Microsoft Sans Serif"/>
              </a:rPr>
              <a:t>c</a:t>
            </a:r>
            <a:r>
              <a:rPr sz="1800" spc="5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1911" y="3864355"/>
            <a:ext cx="114490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20345">
              <a:lnSpc>
                <a:spcPct val="102200"/>
              </a:lnSpc>
              <a:spcBef>
                <a:spcPts val="50"/>
              </a:spcBef>
            </a:pPr>
            <a:r>
              <a:rPr sz="1800" spc="25" dirty="0">
                <a:latin typeface="Microsoft Sans Serif"/>
                <a:cs typeface="Microsoft Sans Serif"/>
              </a:rPr>
              <a:t>Filter </a:t>
            </a:r>
            <a:r>
              <a:rPr sz="1800" spc="160" dirty="0">
                <a:latin typeface="Microsoft Sans Serif"/>
                <a:cs typeface="Microsoft Sans Serif"/>
              </a:rPr>
              <a:t>/ </a:t>
            </a:r>
            <a:r>
              <a:rPr sz="1800" spc="16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Tr</a:t>
            </a:r>
            <a:r>
              <a:rPr sz="1800" spc="-5" dirty="0">
                <a:latin typeface="Microsoft Sans Serif"/>
                <a:cs typeface="Microsoft Sans Serif"/>
              </a:rPr>
              <a:t>a</a:t>
            </a:r>
            <a:r>
              <a:rPr sz="1800" spc="90" dirty="0">
                <a:latin typeface="Microsoft Sans Serif"/>
                <a:cs typeface="Microsoft Sans Serif"/>
              </a:rPr>
              <a:t>n</a:t>
            </a:r>
            <a:r>
              <a:rPr sz="1800" spc="30" dirty="0">
                <a:latin typeface="Microsoft Sans Serif"/>
                <a:cs typeface="Microsoft Sans Serif"/>
              </a:rPr>
              <a:t>sf</a:t>
            </a:r>
            <a:r>
              <a:rPr sz="1800" spc="85" dirty="0">
                <a:latin typeface="Microsoft Sans Serif"/>
                <a:cs typeface="Microsoft Sans Serif"/>
              </a:rPr>
              <a:t>o</a:t>
            </a:r>
            <a:r>
              <a:rPr sz="1800" spc="135" dirty="0">
                <a:latin typeface="Microsoft Sans Serif"/>
                <a:cs typeface="Microsoft Sans Serif"/>
              </a:rPr>
              <a:t>r</a:t>
            </a:r>
            <a:r>
              <a:rPr sz="1800" spc="170" dirty="0">
                <a:latin typeface="Microsoft Sans Serif"/>
                <a:cs typeface="Microsoft Sans Serif"/>
              </a:rPr>
              <a:t>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7066" y="3864355"/>
            <a:ext cx="113601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83845">
              <a:lnSpc>
                <a:spcPct val="102200"/>
              </a:lnSpc>
              <a:spcBef>
                <a:spcPts val="50"/>
              </a:spcBef>
            </a:pPr>
            <a:r>
              <a:rPr sz="1800" spc="10" dirty="0">
                <a:latin typeface="Microsoft Sans Serif"/>
                <a:cs typeface="Microsoft Sans Serif"/>
              </a:rPr>
              <a:t>State 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re</a:t>
            </a:r>
            <a:r>
              <a:rPr sz="1800" spc="5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d</a:t>
            </a:r>
            <a:r>
              <a:rPr sz="1800" spc="160" dirty="0">
                <a:latin typeface="Microsoft Sans Serif"/>
                <a:cs typeface="Microsoft Sans Serif"/>
              </a:rPr>
              <a:t>/</a:t>
            </a:r>
            <a:r>
              <a:rPr sz="1800" spc="95" dirty="0">
                <a:latin typeface="Microsoft Sans Serif"/>
                <a:cs typeface="Microsoft Sans Serif"/>
              </a:rPr>
              <a:t>w</a:t>
            </a:r>
            <a:r>
              <a:rPr sz="1800" spc="105" dirty="0">
                <a:latin typeface="Microsoft Sans Serif"/>
                <a:cs typeface="Microsoft Sans Serif"/>
              </a:rPr>
              <a:t>r</a:t>
            </a:r>
            <a:r>
              <a:rPr sz="1800" spc="60" dirty="0">
                <a:latin typeface="Microsoft Sans Serif"/>
                <a:cs typeface="Microsoft Sans Serif"/>
              </a:rPr>
              <a:t>i</a:t>
            </a:r>
            <a:r>
              <a:rPr sz="1800" spc="135" dirty="0">
                <a:latin typeface="Microsoft Sans Serif"/>
                <a:cs typeface="Microsoft Sans Serif"/>
              </a:rPr>
              <a:t>t</a:t>
            </a:r>
            <a:r>
              <a:rPr sz="1800" spc="5" dirty="0"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9292" y="4001516"/>
            <a:ext cx="467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9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k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0603"/>
            <a:ext cx="6659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none" spc="70" dirty="0"/>
              <a:t>Stateful</a:t>
            </a:r>
            <a:r>
              <a:rPr sz="3200" u="none" spc="-30" dirty="0"/>
              <a:t> </a:t>
            </a:r>
            <a:r>
              <a:rPr sz="3200" u="none" spc="15" dirty="0"/>
              <a:t>Event</a:t>
            </a:r>
            <a:r>
              <a:rPr sz="3200" u="none" spc="-35" dirty="0"/>
              <a:t> </a:t>
            </a:r>
            <a:r>
              <a:rPr sz="3200" u="none" spc="200" dirty="0"/>
              <a:t>&amp;</a:t>
            </a:r>
            <a:r>
              <a:rPr sz="3200" u="none" spc="-30" dirty="0"/>
              <a:t> </a:t>
            </a:r>
            <a:r>
              <a:rPr sz="3200" u="none" spc="70" dirty="0"/>
              <a:t>Stream</a:t>
            </a:r>
            <a:r>
              <a:rPr sz="3200" u="none" spc="-30" dirty="0"/>
              <a:t> </a:t>
            </a:r>
            <a:r>
              <a:rPr sz="3200" u="none" spc="20" dirty="0"/>
              <a:t>Processing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361249" y="1346370"/>
            <a:ext cx="7599045" cy="3389629"/>
            <a:chOff x="1361249" y="1346370"/>
            <a:chExt cx="7599045" cy="3389629"/>
          </a:xfrm>
        </p:grpSpPr>
        <p:sp>
          <p:nvSpPr>
            <p:cNvPr id="4" name="object 4"/>
            <p:cNvSpPr/>
            <p:nvPr/>
          </p:nvSpPr>
          <p:spPr>
            <a:xfrm>
              <a:off x="1361249" y="1898388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1" y="0"/>
                  </a:moveTo>
                  <a:lnTo>
                    <a:pt x="338290" y="3013"/>
                  </a:lnTo>
                  <a:lnTo>
                    <a:pt x="291568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8" y="761811"/>
                  </a:lnTo>
                  <a:lnTo>
                    <a:pt x="338290" y="770611"/>
                  </a:lnTo>
                  <a:lnTo>
                    <a:pt x="386811" y="773625"/>
                  </a:lnTo>
                  <a:lnTo>
                    <a:pt x="435332" y="770611"/>
                  </a:lnTo>
                  <a:lnTo>
                    <a:pt x="482054" y="761811"/>
                  </a:lnTo>
                  <a:lnTo>
                    <a:pt x="526616" y="747588"/>
                  </a:lnTo>
                  <a:lnTo>
                    <a:pt x="568654" y="728304"/>
                  </a:lnTo>
                  <a:lnTo>
                    <a:pt x="607805" y="704321"/>
                  </a:lnTo>
                  <a:lnTo>
                    <a:pt x="643709" y="676002"/>
                  </a:lnTo>
                  <a:lnTo>
                    <a:pt x="676001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1" y="129915"/>
                  </a:lnTo>
                  <a:lnTo>
                    <a:pt x="643709" y="97622"/>
                  </a:lnTo>
                  <a:lnTo>
                    <a:pt x="607805" y="69304"/>
                  </a:lnTo>
                  <a:lnTo>
                    <a:pt x="568654" y="45321"/>
                  </a:lnTo>
                  <a:lnTo>
                    <a:pt x="526616" y="26036"/>
                  </a:lnTo>
                  <a:lnTo>
                    <a:pt x="482054" y="11813"/>
                  </a:lnTo>
                  <a:lnTo>
                    <a:pt x="435332" y="3013"/>
                  </a:lnTo>
                  <a:lnTo>
                    <a:pt x="38681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842" y="2174982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80" h="220980">
                  <a:moveTo>
                    <a:pt x="220436" y="0"/>
                  </a:moveTo>
                  <a:lnTo>
                    <a:pt x="0" y="0"/>
                  </a:lnTo>
                  <a:lnTo>
                    <a:pt x="0" y="220436"/>
                  </a:lnTo>
                  <a:lnTo>
                    <a:pt x="220436" y="220436"/>
                  </a:lnTo>
                  <a:lnTo>
                    <a:pt x="22043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61249" y="2895824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1" y="0"/>
                  </a:moveTo>
                  <a:lnTo>
                    <a:pt x="338290" y="3013"/>
                  </a:lnTo>
                  <a:lnTo>
                    <a:pt x="291568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8" y="761811"/>
                  </a:lnTo>
                  <a:lnTo>
                    <a:pt x="338290" y="770611"/>
                  </a:lnTo>
                  <a:lnTo>
                    <a:pt x="386811" y="773625"/>
                  </a:lnTo>
                  <a:lnTo>
                    <a:pt x="435332" y="770611"/>
                  </a:lnTo>
                  <a:lnTo>
                    <a:pt x="482054" y="761811"/>
                  </a:lnTo>
                  <a:lnTo>
                    <a:pt x="526616" y="747588"/>
                  </a:lnTo>
                  <a:lnTo>
                    <a:pt x="568654" y="728304"/>
                  </a:lnTo>
                  <a:lnTo>
                    <a:pt x="607805" y="704321"/>
                  </a:lnTo>
                  <a:lnTo>
                    <a:pt x="643709" y="676002"/>
                  </a:lnTo>
                  <a:lnTo>
                    <a:pt x="676001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1" y="129915"/>
                  </a:lnTo>
                  <a:lnTo>
                    <a:pt x="643709" y="97622"/>
                  </a:lnTo>
                  <a:lnTo>
                    <a:pt x="607805" y="69304"/>
                  </a:lnTo>
                  <a:lnTo>
                    <a:pt x="568654" y="45321"/>
                  </a:lnTo>
                  <a:lnTo>
                    <a:pt x="526616" y="26036"/>
                  </a:lnTo>
                  <a:lnTo>
                    <a:pt x="482054" y="11813"/>
                  </a:lnTo>
                  <a:lnTo>
                    <a:pt x="435332" y="3013"/>
                  </a:lnTo>
                  <a:lnTo>
                    <a:pt x="38681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8025" y="3166655"/>
              <a:ext cx="229870" cy="225425"/>
            </a:xfrm>
            <a:custGeom>
              <a:avLst/>
              <a:gdLst/>
              <a:ahLst/>
              <a:cxnLst/>
              <a:rect l="l" t="t" r="r" b="b"/>
              <a:pathLst>
                <a:path w="229869" h="225425">
                  <a:moveTo>
                    <a:pt x="229844" y="0"/>
                  </a:moveTo>
                  <a:lnTo>
                    <a:pt x="9410" y="0"/>
                  </a:lnTo>
                  <a:lnTo>
                    <a:pt x="9410" y="4902"/>
                  </a:lnTo>
                  <a:lnTo>
                    <a:pt x="0" y="4902"/>
                  </a:lnTo>
                  <a:lnTo>
                    <a:pt x="0" y="225336"/>
                  </a:lnTo>
                  <a:lnTo>
                    <a:pt x="220433" y="225336"/>
                  </a:lnTo>
                  <a:lnTo>
                    <a:pt x="220433" y="220433"/>
                  </a:lnTo>
                  <a:lnTo>
                    <a:pt x="229844" y="220433"/>
                  </a:lnTo>
                  <a:lnTo>
                    <a:pt x="22984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5245" y="1359070"/>
              <a:ext cx="0" cy="3035300"/>
            </a:xfrm>
            <a:custGeom>
              <a:avLst/>
              <a:gdLst/>
              <a:ahLst/>
              <a:cxnLst/>
              <a:rect l="l" t="t" r="r" b="b"/>
              <a:pathLst>
                <a:path h="3035300">
                  <a:moveTo>
                    <a:pt x="0" y="0"/>
                  </a:moveTo>
                  <a:lnTo>
                    <a:pt x="1" y="3034962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5245" y="4394031"/>
              <a:ext cx="5382260" cy="0"/>
            </a:xfrm>
            <a:custGeom>
              <a:avLst/>
              <a:gdLst/>
              <a:ahLst/>
              <a:cxnLst/>
              <a:rect l="l" t="t" r="r" b="b"/>
              <a:pathLst>
                <a:path w="5382259">
                  <a:moveTo>
                    <a:pt x="5381898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46319" y="3821384"/>
              <a:ext cx="1508760" cy="909319"/>
            </a:xfrm>
            <a:custGeom>
              <a:avLst/>
              <a:gdLst/>
              <a:ahLst/>
              <a:cxnLst/>
              <a:rect l="l" t="t" r="r" b="b"/>
              <a:pathLst>
                <a:path w="1508759" h="909320">
                  <a:moveTo>
                    <a:pt x="1508761" y="151541"/>
                  </a:moveTo>
                  <a:lnTo>
                    <a:pt x="1478629" y="194083"/>
                  </a:lnTo>
                  <a:lnTo>
                    <a:pt x="1427696" y="219953"/>
                  </a:lnTo>
                  <a:lnTo>
                    <a:pt x="1355037" y="243237"/>
                  </a:lnTo>
                  <a:lnTo>
                    <a:pt x="1311351" y="253750"/>
                  </a:lnTo>
                  <a:lnTo>
                    <a:pt x="1263182" y="263426"/>
                  </a:lnTo>
                  <a:lnTo>
                    <a:pt x="1210847" y="272202"/>
                  </a:lnTo>
                  <a:lnTo>
                    <a:pt x="1154660" y="280014"/>
                  </a:lnTo>
                  <a:lnTo>
                    <a:pt x="1094939" y="286798"/>
                  </a:lnTo>
                  <a:lnTo>
                    <a:pt x="1031999" y="292491"/>
                  </a:lnTo>
                  <a:lnTo>
                    <a:pt x="966158" y="297029"/>
                  </a:lnTo>
                  <a:lnTo>
                    <a:pt x="897730" y="300350"/>
                  </a:lnTo>
                  <a:lnTo>
                    <a:pt x="827032" y="302388"/>
                  </a:lnTo>
                  <a:lnTo>
                    <a:pt x="754380" y="303082"/>
                  </a:lnTo>
                  <a:lnTo>
                    <a:pt x="681728" y="302388"/>
                  </a:lnTo>
                  <a:lnTo>
                    <a:pt x="611030" y="300350"/>
                  </a:lnTo>
                  <a:lnTo>
                    <a:pt x="542602" y="297029"/>
                  </a:lnTo>
                  <a:lnTo>
                    <a:pt x="476760" y="292491"/>
                  </a:lnTo>
                  <a:lnTo>
                    <a:pt x="413821" y="286798"/>
                  </a:lnTo>
                  <a:lnTo>
                    <a:pt x="354100" y="280014"/>
                  </a:lnTo>
                  <a:lnTo>
                    <a:pt x="297913" y="272202"/>
                  </a:lnTo>
                  <a:lnTo>
                    <a:pt x="245578" y="263426"/>
                  </a:lnTo>
                  <a:lnTo>
                    <a:pt x="197409" y="253750"/>
                  </a:lnTo>
                  <a:lnTo>
                    <a:pt x="153723" y="243237"/>
                  </a:lnTo>
                  <a:lnTo>
                    <a:pt x="114836" y="231950"/>
                  </a:lnTo>
                  <a:lnTo>
                    <a:pt x="52724" y="207310"/>
                  </a:lnTo>
                  <a:lnTo>
                    <a:pt x="13602" y="180337"/>
                  </a:lnTo>
                  <a:lnTo>
                    <a:pt x="3453" y="166135"/>
                  </a:lnTo>
                  <a:lnTo>
                    <a:pt x="0" y="151541"/>
                  </a:lnTo>
                </a:path>
                <a:path w="1508759" h="909320">
                  <a:moveTo>
                    <a:pt x="0" y="151541"/>
                  </a:moveTo>
                  <a:lnTo>
                    <a:pt x="30131" y="108999"/>
                  </a:lnTo>
                  <a:lnTo>
                    <a:pt x="81064" y="83129"/>
                  </a:lnTo>
                  <a:lnTo>
                    <a:pt x="153723" y="59845"/>
                  </a:lnTo>
                  <a:lnTo>
                    <a:pt x="197409" y="49332"/>
                  </a:lnTo>
                  <a:lnTo>
                    <a:pt x="245578" y="39655"/>
                  </a:lnTo>
                  <a:lnTo>
                    <a:pt x="297913" y="30880"/>
                  </a:lnTo>
                  <a:lnTo>
                    <a:pt x="354100" y="23068"/>
                  </a:lnTo>
                  <a:lnTo>
                    <a:pt x="413821" y="16284"/>
                  </a:lnTo>
                  <a:lnTo>
                    <a:pt x="476760" y="10591"/>
                  </a:lnTo>
                  <a:lnTo>
                    <a:pt x="542602" y="6052"/>
                  </a:lnTo>
                  <a:lnTo>
                    <a:pt x="611030" y="2732"/>
                  </a:lnTo>
                  <a:lnTo>
                    <a:pt x="681728" y="693"/>
                  </a:lnTo>
                  <a:lnTo>
                    <a:pt x="754380" y="0"/>
                  </a:lnTo>
                  <a:lnTo>
                    <a:pt x="827032" y="693"/>
                  </a:lnTo>
                  <a:lnTo>
                    <a:pt x="897730" y="2732"/>
                  </a:lnTo>
                  <a:lnTo>
                    <a:pt x="966158" y="6052"/>
                  </a:lnTo>
                  <a:lnTo>
                    <a:pt x="1031999" y="10591"/>
                  </a:lnTo>
                  <a:lnTo>
                    <a:pt x="1094939" y="16284"/>
                  </a:lnTo>
                  <a:lnTo>
                    <a:pt x="1154660" y="23068"/>
                  </a:lnTo>
                  <a:lnTo>
                    <a:pt x="1210847" y="30880"/>
                  </a:lnTo>
                  <a:lnTo>
                    <a:pt x="1263182" y="39655"/>
                  </a:lnTo>
                  <a:lnTo>
                    <a:pt x="1311351" y="49332"/>
                  </a:lnTo>
                  <a:lnTo>
                    <a:pt x="1355037" y="59845"/>
                  </a:lnTo>
                  <a:lnTo>
                    <a:pt x="1393924" y="71132"/>
                  </a:lnTo>
                  <a:lnTo>
                    <a:pt x="1456036" y="95772"/>
                  </a:lnTo>
                  <a:lnTo>
                    <a:pt x="1495158" y="122744"/>
                  </a:lnTo>
                  <a:lnTo>
                    <a:pt x="1508761" y="151541"/>
                  </a:lnTo>
                  <a:lnTo>
                    <a:pt x="1508761" y="757706"/>
                  </a:lnTo>
                  <a:lnTo>
                    <a:pt x="1478629" y="800249"/>
                  </a:lnTo>
                  <a:lnTo>
                    <a:pt x="1427696" y="826118"/>
                  </a:lnTo>
                  <a:lnTo>
                    <a:pt x="1355037" y="849402"/>
                  </a:lnTo>
                  <a:lnTo>
                    <a:pt x="1311351" y="859915"/>
                  </a:lnTo>
                  <a:lnTo>
                    <a:pt x="1263182" y="869592"/>
                  </a:lnTo>
                  <a:lnTo>
                    <a:pt x="1210847" y="878367"/>
                  </a:lnTo>
                  <a:lnTo>
                    <a:pt x="1154660" y="886179"/>
                  </a:lnTo>
                  <a:lnTo>
                    <a:pt x="1094939" y="892963"/>
                  </a:lnTo>
                  <a:lnTo>
                    <a:pt x="1031999" y="898656"/>
                  </a:lnTo>
                  <a:lnTo>
                    <a:pt x="966158" y="903195"/>
                  </a:lnTo>
                  <a:lnTo>
                    <a:pt x="897730" y="906515"/>
                  </a:lnTo>
                  <a:lnTo>
                    <a:pt x="827032" y="908554"/>
                  </a:lnTo>
                  <a:lnTo>
                    <a:pt x="754380" y="909248"/>
                  </a:lnTo>
                  <a:lnTo>
                    <a:pt x="681728" y="908554"/>
                  </a:lnTo>
                  <a:lnTo>
                    <a:pt x="611030" y="906515"/>
                  </a:lnTo>
                  <a:lnTo>
                    <a:pt x="542602" y="903195"/>
                  </a:lnTo>
                  <a:lnTo>
                    <a:pt x="476760" y="898656"/>
                  </a:lnTo>
                  <a:lnTo>
                    <a:pt x="413821" y="892963"/>
                  </a:lnTo>
                  <a:lnTo>
                    <a:pt x="354100" y="886179"/>
                  </a:lnTo>
                  <a:lnTo>
                    <a:pt x="297913" y="878367"/>
                  </a:lnTo>
                  <a:lnTo>
                    <a:pt x="245578" y="869592"/>
                  </a:lnTo>
                  <a:lnTo>
                    <a:pt x="197409" y="859915"/>
                  </a:lnTo>
                  <a:lnTo>
                    <a:pt x="153723" y="849402"/>
                  </a:lnTo>
                  <a:lnTo>
                    <a:pt x="114836" y="838115"/>
                  </a:lnTo>
                  <a:lnTo>
                    <a:pt x="52724" y="813475"/>
                  </a:lnTo>
                  <a:lnTo>
                    <a:pt x="13602" y="786503"/>
                  </a:lnTo>
                  <a:lnTo>
                    <a:pt x="0" y="757706"/>
                  </a:lnTo>
                  <a:lnTo>
                    <a:pt x="0" y="1515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71139" y="4179671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463570" y="0"/>
                  </a:moveTo>
                  <a:lnTo>
                    <a:pt x="0" y="0"/>
                  </a:lnTo>
                  <a:lnTo>
                    <a:pt x="0" y="463570"/>
                  </a:lnTo>
                  <a:lnTo>
                    <a:pt x="340589" y="463570"/>
                  </a:lnTo>
                  <a:lnTo>
                    <a:pt x="463570" y="340590"/>
                  </a:lnTo>
                  <a:lnTo>
                    <a:pt x="4635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11728" y="4520262"/>
              <a:ext cx="123189" cy="123189"/>
            </a:xfrm>
            <a:custGeom>
              <a:avLst/>
              <a:gdLst/>
              <a:ahLst/>
              <a:cxnLst/>
              <a:rect l="l" t="t" r="r" b="b"/>
              <a:pathLst>
                <a:path w="123190" h="123189">
                  <a:moveTo>
                    <a:pt x="122980" y="0"/>
                  </a:moveTo>
                  <a:lnTo>
                    <a:pt x="24596" y="24595"/>
                  </a:lnTo>
                  <a:lnTo>
                    <a:pt x="0" y="122980"/>
                  </a:lnTo>
                  <a:lnTo>
                    <a:pt x="122980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92052" y="4179671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463570" y="0"/>
                  </a:moveTo>
                  <a:lnTo>
                    <a:pt x="0" y="0"/>
                  </a:lnTo>
                  <a:lnTo>
                    <a:pt x="0" y="463570"/>
                  </a:lnTo>
                  <a:lnTo>
                    <a:pt x="340589" y="463570"/>
                  </a:lnTo>
                  <a:lnTo>
                    <a:pt x="463570" y="340590"/>
                  </a:lnTo>
                  <a:lnTo>
                    <a:pt x="4635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632642" y="4520262"/>
              <a:ext cx="123189" cy="123189"/>
            </a:xfrm>
            <a:custGeom>
              <a:avLst/>
              <a:gdLst/>
              <a:ahLst/>
              <a:cxnLst/>
              <a:rect l="l" t="t" r="r" b="b"/>
              <a:pathLst>
                <a:path w="123190" h="123189">
                  <a:moveTo>
                    <a:pt x="122980" y="0"/>
                  </a:moveTo>
                  <a:lnTo>
                    <a:pt x="24596" y="24595"/>
                  </a:lnTo>
                  <a:lnTo>
                    <a:pt x="0" y="122980"/>
                  </a:lnTo>
                  <a:lnTo>
                    <a:pt x="122980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67143" y="4394031"/>
              <a:ext cx="650240" cy="0"/>
            </a:xfrm>
            <a:custGeom>
              <a:avLst/>
              <a:gdLst/>
              <a:ahLst/>
              <a:cxnLst/>
              <a:rect l="l" t="t" r="r" b="b"/>
              <a:pathLst>
                <a:path w="650240">
                  <a:moveTo>
                    <a:pt x="649628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96865" y="1898388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2" y="0"/>
                  </a:moveTo>
                  <a:lnTo>
                    <a:pt x="338291" y="3013"/>
                  </a:lnTo>
                  <a:lnTo>
                    <a:pt x="291569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9" y="761811"/>
                  </a:lnTo>
                  <a:lnTo>
                    <a:pt x="338291" y="770611"/>
                  </a:lnTo>
                  <a:lnTo>
                    <a:pt x="386812" y="773625"/>
                  </a:lnTo>
                  <a:lnTo>
                    <a:pt x="435333" y="770611"/>
                  </a:lnTo>
                  <a:lnTo>
                    <a:pt x="482056" y="761811"/>
                  </a:lnTo>
                  <a:lnTo>
                    <a:pt x="526617" y="747588"/>
                  </a:lnTo>
                  <a:lnTo>
                    <a:pt x="568655" y="728304"/>
                  </a:lnTo>
                  <a:lnTo>
                    <a:pt x="607806" y="704321"/>
                  </a:lnTo>
                  <a:lnTo>
                    <a:pt x="643709" y="676002"/>
                  </a:lnTo>
                  <a:lnTo>
                    <a:pt x="676002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2" y="129915"/>
                  </a:lnTo>
                  <a:lnTo>
                    <a:pt x="643709" y="97622"/>
                  </a:lnTo>
                  <a:lnTo>
                    <a:pt x="607806" y="69304"/>
                  </a:lnTo>
                  <a:lnTo>
                    <a:pt x="568655" y="45321"/>
                  </a:lnTo>
                  <a:lnTo>
                    <a:pt x="526617" y="26036"/>
                  </a:lnTo>
                  <a:lnTo>
                    <a:pt x="482056" y="11813"/>
                  </a:lnTo>
                  <a:lnTo>
                    <a:pt x="435333" y="3013"/>
                  </a:lnTo>
                  <a:lnTo>
                    <a:pt x="38681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37377" y="1646623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220436" y="0"/>
                  </a:moveTo>
                  <a:lnTo>
                    <a:pt x="0" y="0"/>
                  </a:lnTo>
                  <a:lnTo>
                    <a:pt x="0" y="220435"/>
                  </a:lnTo>
                  <a:lnTo>
                    <a:pt x="220436" y="220435"/>
                  </a:lnTo>
                  <a:lnTo>
                    <a:pt x="220436" y="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38495" y="1489374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281668" y="0"/>
                  </a:moveTo>
                  <a:lnTo>
                    <a:pt x="206789" y="2284"/>
                  </a:lnTo>
                  <a:lnTo>
                    <a:pt x="139504" y="8731"/>
                  </a:lnTo>
                  <a:lnTo>
                    <a:pt x="82498" y="18731"/>
                  </a:lnTo>
                  <a:lnTo>
                    <a:pt x="38455" y="31675"/>
                  </a:lnTo>
                  <a:lnTo>
                    <a:pt x="0" y="63953"/>
                  </a:lnTo>
                  <a:lnTo>
                    <a:pt x="0" y="319768"/>
                  </a:lnTo>
                  <a:lnTo>
                    <a:pt x="38455" y="352046"/>
                  </a:lnTo>
                  <a:lnTo>
                    <a:pt x="82498" y="364989"/>
                  </a:lnTo>
                  <a:lnTo>
                    <a:pt x="139504" y="374989"/>
                  </a:lnTo>
                  <a:lnTo>
                    <a:pt x="206789" y="381437"/>
                  </a:lnTo>
                  <a:lnTo>
                    <a:pt x="281668" y="383721"/>
                  </a:lnTo>
                  <a:lnTo>
                    <a:pt x="356546" y="381437"/>
                  </a:lnTo>
                  <a:lnTo>
                    <a:pt x="423831" y="374989"/>
                  </a:lnTo>
                  <a:lnTo>
                    <a:pt x="480837" y="364989"/>
                  </a:lnTo>
                  <a:lnTo>
                    <a:pt x="524880" y="352046"/>
                  </a:lnTo>
                  <a:lnTo>
                    <a:pt x="563336" y="319768"/>
                  </a:lnTo>
                  <a:lnTo>
                    <a:pt x="563336" y="63953"/>
                  </a:lnTo>
                  <a:lnTo>
                    <a:pt x="524880" y="31675"/>
                  </a:lnTo>
                  <a:lnTo>
                    <a:pt x="480837" y="18731"/>
                  </a:lnTo>
                  <a:lnTo>
                    <a:pt x="423831" y="8731"/>
                  </a:lnTo>
                  <a:lnTo>
                    <a:pt x="356546" y="2284"/>
                  </a:lnTo>
                  <a:lnTo>
                    <a:pt x="28166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8495" y="1489374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563336" y="63953"/>
                  </a:moveTo>
                  <a:lnTo>
                    <a:pt x="524880" y="96232"/>
                  </a:lnTo>
                  <a:lnTo>
                    <a:pt x="480837" y="109175"/>
                  </a:lnTo>
                  <a:lnTo>
                    <a:pt x="423831" y="119175"/>
                  </a:lnTo>
                  <a:lnTo>
                    <a:pt x="356546" y="125622"/>
                  </a:lnTo>
                  <a:lnTo>
                    <a:pt x="281668" y="127907"/>
                  </a:lnTo>
                  <a:lnTo>
                    <a:pt x="206789" y="125622"/>
                  </a:lnTo>
                  <a:lnTo>
                    <a:pt x="139504" y="119175"/>
                  </a:lnTo>
                  <a:lnTo>
                    <a:pt x="82498" y="109175"/>
                  </a:lnTo>
                  <a:lnTo>
                    <a:pt x="38455" y="96232"/>
                  </a:lnTo>
                  <a:lnTo>
                    <a:pt x="10061" y="80954"/>
                  </a:lnTo>
                  <a:lnTo>
                    <a:pt x="0" y="63953"/>
                  </a:lnTo>
                </a:path>
                <a:path w="563879" h="384175">
                  <a:moveTo>
                    <a:pt x="0" y="63953"/>
                  </a:moveTo>
                  <a:lnTo>
                    <a:pt x="38455" y="31674"/>
                  </a:lnTo>
                  <a:lnTo>
                    <a:pt x="82498" y="18731"/>
                  </a:lnTo>
                  <a:lnTo>
                    <a:pt x="139504" y="8731"/>
                  </a:lnTo>
                  <a:lnTo>
                    <a:pt x="206789" y="2284"/>
                  </a:lnTo>
                  <a:lnTo>
                    <a:pt x="281668" y="0"/>
                  </a:lnTo>
                  <a:lnTo>
                    <a:pt x="356546" y="2284"/>
                  </a:lnTo>
                  <a:lnTo>
                    <a:pt x="423831" y="8731"/>
                  </a:lnTo>
                  <a:lnTo>
                    <a:pt x="480837" y="18731"/>
                  </a:lnTo>
                  <a:lnTo>
                    <a:pt x="524880" y="31674"/>
                  </a:lnTo>
                  <a:lnTo>
                    <a:pt x="563336" y="63953"/>
                  </a:lnTo>
                  <a:lnTo>
                    <a:pt x="563336" y="319767"/>
                  </a:lnTo>
                  <a:lnTo>
                    <a:pt x="524880" y="352046"/>
                  </a:lnTo>
                  <a:lnTo>
                    <a:pt x="480837" y="364989"/>
                  </a:lnTo>
                  <a:lnTo>
                    <a:pt x="423831" y="374989"/>
                  </a:lnTo>
                  <a:lnTo>
                    <a:pt x="356546" y="381436"/>
                  </a:lnTo>
                  <a:lnTo>
                    <a:pt x="281668" y="383721"/>
                  </a:lnTo>
                  <a:lnTo>
                    <a:pt x="206789" y="381436"/>
                  </a:lnTo>
                  <a:lnTo>
                    <a:pt x="139504" y="374989"/>
                  </a:lnTo>
                  <a:lnTo>
                    <a:pt x="82498" y="364989"/>
                  </a:lnTo>
                  <a:lnTo>
                    <a:pt x="38455" y="352046"/>
                  </a:lnTo>
                  <a:lnTo>
                    <a:pt x="0" y="319767"/>
                  </a:lnTo>
                  <a:lnTo>
                    <a:pt x="0" y="6395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030256" y="1898388"/>
            <a:ext cx="1604010" cy="1771650"/>
            <a:chOff x="3030256" y="1898388"/>
            <a:chExt cx="1604010" cy="1771650"/>
          </a:xfrm>
        </p:grpSpPr>
        <p:sp>
          <p:nvSpPr>
            <p:cNvPr id="21" name="object 21"/>
            <p:cNvSpPr/>
            <p:nvPr/>
          </p:nvSpPr>
          <p:spPr>
            <a:xfrm>
              <a:off x="3030245" y="1898395"/>
              <a:ext cx="774065" cy="1771650"/>
            </a:xfrm>
            <a:custGeom>
              <a:avLst/>
              <a:gdLst/>
              <a:ahLst/>
              <a:cxnLst/>
              <a:rect l="l" t="t" r="r" b="b"/>
              <a:pathLst>
                <a:path w="774064" h="1771650">
                  <a:moveTo>
                    <a:pt x="773633" y="1384249"/>
                  </a:moveTo>
                  <a:lnTo>
                    <a:pt x="770610" y="1335722"/>
                  </a:lnTo>
                  <a:lnTo>
                    <a:pt x="761822" y="1288999"/>
                  </a:lnTo>
                  <a:lnTo>
                    <a:pt x="747598" y="1244447"/>
                  </a:lnTo>
                  <a:lnTo>
                    <a:pt x="728306" y="1202410"/>
                  </a:lnTo>
                  <a:lnTo>
                    <a:pt x="704329" y="1163256"/>
                  </a:lnTo>
                  <a:lnTo>
                    <a:pt x="676008" y="1127353"/>
                  </a:lnTo>
                  <a:lnTo>
                    <a:pt x="643712" y="1095057"/>
                  </a:lnTo>
                  <a:lnTo>
                    <a:pt x="607809" y="1066736"/>
                  </a:lnTo>
                  <a:lnTo>
                    <a:pt x="568655" y="1042758"/>
                  </a:lnTo>
                  <a:lnTo>
                    <a:pt x="526618" y="1023467"/>
                  </a:lnTo>
                  <a:lnTo>
                    <a:pt x="482066" y="1009243"/>
                  </a:lnTo>
                  <a:lnTo>
                    <a:pt x="435343" y="1000455"/>
                  </a:lnTo>
                  <a:lnTo>
                    <a:pt x="386816" y="997432"/>
                  </a:lnTo>
                  <a:lnTo>
                    <a:pt x="338302" y="1000455"/>
                  </a:lnTo>
                  <a:lnTo>
                    <a:pt x="291579" y="1009243"/>
                  </a:lnTo>
                  <a:lnTo>
                    <a:pt x="247015" y="1023467"/>
                  </a:lnTo>
                  <a:lnTo>
                    <a:pt x="204978" y="1042758"/>
                  </a:lnTo>
                  <a:lnTo>
                    <a:pt x="165823" y="1066736"/>
                  </a:lnTo>
                  <a:lnTo>
                    <a:pt x="129921" y="1095057"/>
                  </a:lnTo>
                  <a:lnTo>
                    <a:pt x="97624" y="1127353"/>
                  </a:lnTo>
                  <a:lnTo>
                    <a:pt x="69303" y="1163256"/>
                  </a:lnTo>
                  <a:lnTo>
                    <a:pt x="45326" y="1202410"/>
                  </a:lnTo>
                  <a:lnTo>
                    <a:pt x="26047" y="1244447"/>
                  </a:lnTo>
                  <a:lnTo>
                    <a:pt x="11823" y="1288999"/>
                  </a:lnTo>
                  <a:lnTo>
                    <a:pt x="3022" y="1335722"/>
                  </a:lnTo>
                  <a:lnTo>
                    <a:pt x="0" y="1384249"/>
                  </a:lnTo>
                  <a:lnTo>
                    <a:pt x="3022" y="1432763"/>
                  </a:lnTo>
                  <a:lnTo>
                    <a:pt x="11823" y="1479486"/>
                  </a:lnTo>
                  <a:lnTo>
                    <a:pt x="26047" y="1524050"/>
                  </a:lnTo>
                  <a:lnTo>
                    <a:pt x="45326" y="1566087"/>
                  </a:lnTo>
                  <a:lnTo>
                    <a:pt x="69303" y="1605241"/>
                  </a:lnTo>
                  <a:lnTo>
                    <a:pt x="97624" y="1641144"/>
                  </a:lnTo>
                  <a:lnTo>
                    <a:pt x="129921" y="1673440"/>
                  </a:lnTo>
                  <a:lnTo>
                    <a:pt x="165823" y="1701761"/>
                  </a:lnTo>
                  <a:lnTo>
                    <a:pt x="204978" y="1725739"/>
                  </a:lnTo>
                  <a:lnTo>
                    <a:pt x="247015" y="1745018"/>
                  </a:lnTo>
                  <a:lnTo>
                    <a:pt x="291579" y="1759242"/>
                  </a:lnTo>
                  <a:lnTo>
                    <a:pt x="338302" y="1768043"/>
                  </a:lnTo>
                  <a:lnTo>
                    <a:pt x="386816" y="1771065"/>
                  </a:lnTo>
                  <a:lnTo>
                    <a:pt x="435343" y="1768043"/>
                  </a:lnTo>
                  <a:lnTo>
                    <a:pt x="482066" y="1759242"/>
                  </a:lnTo>
                  <a:lnTo>
                    <a:pt x="526618" y="1745018"/>
                  </a:lnTo>
                  <a:lnTo>
                    <a:pt x="568655" y="1725739"/>
                  </a:lnTo>
                  <a:lnTo>
                    <a:pt x="607809" y="1701761"/>
                  </a:lnTo>
                  <a:lnTo>
                    <a:pt x="643712" y="1673440"/>
                  </a:lnTo>
                  <a:lnTo>
                    <a:pt x="676008" y="1641144"/>
                  </a:lnTo>
                  <a:lnTo>
                    <a:pt x="704329" y="1605241"/>
                  </a:lnTo>
                  <a:lnTo>
                    <a:pt x="728306" y="1566087"/>
                  </a:lnTo>
                  <a:lnTo>
                    <a:pt x="747598" y="1524050"/>
                  </a:lnTo>
                  <a:lnTo>
                    <a:pt x="761822" y="1479486"/>
                  </a:lnTo>
                  <a:lnTo>
                    <a:pt x="770610" y="1432763"/>
                  </a:lnTo>
                  <a:lnTo>
                    <a:pt x="773633" y="1384249"/>
                  </a:lnTo>
                  <a:close/>
                </a:path>
                <a:path w="774064" h="1771650">
                  <a:moveTo>
                    <a:pt x="773633" y="386816"/>
                  </a:moveTo>
                  <a:lnTo>
                    <a:pt x="770610" y="338289"/>
                  </a:lnTo>
                  <a:lnTo>
                    <a:pt x="761822" y="291566"/>
                  </a:lnTo>
                  <a:lnTo>
                    <a:pt x="747598" y="247002"/>
                  </a:lnTo>
                  <a:lnTo>
                    <a:pt x="728306" y="204965"/>
                  </a:lnTo>
                  <a:lnTo>
                    <a:pt x="704329" y="165811"/>
                  </a:lnTo>
                  <a:lnTo>
                    <a:pt x="676008" y="129908"/>
                  </a:lnTo>
                  <a:lnTo>
                    <a:pt x="643712" y="97624"/>
                  </a:lnTo>
                  <a:lnTo>
                    <a:pt x="607809" y="69303"/>
                  </a:lnTo>
                  <a:lnTo>
                    <a:pt x="568655" y="45326"/>
                  </a:lnTo>
                  <a:lnTo>
                    <a:pt x="526618" y="26035"/>
                  </a:lnTo>
                  <a:lnTo>
                    <a:pt x="482066" y="11811"/>
                  </a:lnTo>
                  <a:lnTo>
                    <a:pt x="435343" y="3009"/>
                  </a:lnTo>
                  <a:lnTo>
                    <a:pt x="386816" y="0"/>
                  </a:lnTo>
                  <a:lnTo>
                    <a:pt x="338302" y="3009"/>
                  </a:lnTo>
                  <a:lnTo>
                    <a:pt x="291579" y="11811"/>
                  </a:lnTo>
                  <a:lnTo>
                    <a:pt x="247015" y="26035"/>
                  </a:lnTo>
                  <a:lnTo>
                    <a:pt x="204978" y="45326"/>
                  </a:lnTo>
                  <a:lnTo>
                    <a:pt x="165823" y="69303"/>
                  </a:lnTo>
                  <a:lnTo>
                    <a:pt x="129921" y="97624"/>
                  </a:lnTo>
                  <a:lnTo>
                    <a:pt x="97624" y="129908"/>
                  </a:lnTo>
                  <a:lnTo>
                    <a:pt x="69303" y="165811"/>
                  </a:lnTo>
                  <a:lnTo>
                    <a:pt x="45326" y="204965"/>
                  </a:lnTo>
                  <a:lnTo>
                    <a:pt x="26047" y="247002"/>
                  </a:lnTo>
                  <a:lnTo>
                    <a:pt x="11823" y="291566"/>
                  </a:lnTo>
                  <a:lnTo>
                    <a:pt x="3022" y="338289"/>
                  </a:lnTo>
                  <a:lnTo>
                    <a:pt x="0" y="386816"/>
                  </a:lnTo>
                  <a:lnTo>
                    <a:pt x="3022" y="435330"/>
                  </a:lnTo>
                  <a:lnTo>
                    <a:pt x="11823" y="482053"/>
                  </a:lnTo>
                  <a:lnTo>
                    <a:pt x="26047" y="526618"/>
                  </a:lnTo>
                  <a:lnTo>
                    <a:pt x="45326" y="568655"/>
                  </a:lnTo>
                  <a:lnTo>
                    <a:pt x="69303" y="607809"/>
                  </a:lnTo>
                  <a:lnTo>
                    <a:pt x="97624" y="643712"/>
                  </a:lnTo>
                  <a:lnTo>
                    <a:pt x="129921" y="675995"/>
                  </a:lnTo>
                  <a:lnTo>
                    <a:pt x="165823" y="704316"/>
                  </a:lnTo>
                  <a:lnTo>
                    <a:pt x="204978" y="728306"/>
                  </a:lnTo>
                  <a:lnTo>
                    <a:pt x="247015" y="747585"/>
                  </a:lnTo>
                  <a:lnTo>
                    <a:pt x="291579" y="761809"/>
                  </a:lnTo>
                  <a:lnTo>
                    <a:pt x="338302" y="770610"/>
                  </a:lnTo>
                  <a:lnTo>
                    <a:pt x="386816" y="773620"/>
                  </a:lnTo>
                  <a:lnTo>
                    <a:pt x="435343" y="770610"/>
                  </a:lnTo>
                  <a:lnTo>
                    <a:pt x="482066" y="761809"/>
                  </a:lnTo>
                  <a:lnTo>
                    <a:pt x="526618" y="747585"/>
                  </a:lnTo>
                  <a:lnTo>
                    <a:pt x="568655" y="728306"/>
                  </a:lnTo>
                  <a:lnTo>
                    <a:pt x="607809" y="704316"/>
                  </a:lnTo>
                  <a:lnTo>
                    <a:pt x="643712" y="675995"/>
                  </a:lnTo>
                  <a:lnTo>
                    <a:pt x="676008" y="643712"/>
                  </a:lnTo>
                  <a:lnTo>
                    <a:pt x="704329" y="607809"/>
                  </a:lnTo>
                  <a:lnTo>
                    <a:pt x="728306" y="568655"/>
                  </a:lnTo>
                  <a:lnTo>
                    <a:pt x="747598" y="526618"/>
                  </a:lnTo>
                  <a:lnTo>
                    <a:pt x="761822" y="482053"/>
                  </a:lnTo>
                  <a:lnTo>
                    <a:pt x="770610" y="435330"/>
                  </a:lnTo>
                  <a:lnTo>
                    <a:pt x="773633" y="386816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11790" y="2492717"/>
              <a:ext cx="822325" cy="638810"/>
            </a:xfrm>
            <a:custGeom>
              <a:avLst/>
              <a:gdLst/>
              <a:ahLst/>
              <a:cxnLst/>
              <a:rect l="l" t="t" r="r" b="b"/>
              <a:pathLst>
                <a:path w="822325" h="638810">
                  <a:moveTo>
                    <a:pt x="822071" y="582193"/>
                  </a:moveTo>
                  <a:lnTo>
                    <a:pt x="791489" y="419493"/>
                  </a:lnTo>
                  <a:lnTo>
                    <a:pt x="758456" y="467804"/>
                  </a:lnTo>
                  <a:lnTo>
                    <a:pt x="537248" y="316598"/>
                  </a:lnTo>
                  <a:lnTo>
                    <a:pt x="750379" y="170891"/>
                  </a:lnTo>
                  <a:lnTo>
                    <a:pt x="783412" y="219214"/>
                  </a:lnTo>
                  <a:lnTo>
                    <a:pt x="813981" y="56502"/>
                  </a:lnTo>
                  <a:lnTo>
                    <a:pt x="651281" y="25933"/>
                  </a:lnTo>
                  <a:lnTo>
                    <a:pt x="684314" y="74244"/>
                  </a:lnTo>
                  <a:lnTo>
                    <a:pt x="433527" y="245694"/>
                  </a:lnTo>
                  <a:lnTo>
                    <a:pt x="74142" y="0"/>
                  </a:lnTo>
                  <a:lnTo>
                    <a:pt x="8077" y="96647"/>
                  </a:lnTo>
                  <a:lnTo>
                    <a:pt x="329806" y="316598"/>
                  </a:lnTo>
                  <a:lnTo>
                    <a:pt x="0" y="542048"/>
                  </a:lnTo>
                  <a:lnTo>
                    <a:pt x="66065" y="638695"/>
                  </a:lnTo>
                  <a:lnTo>
                    <a:pt x="433527" y="387502"/>
                  </a:lnTo>
                  <a:lnTo>
                    <a:pt x="692391" y="564451"/>
                  </a:lnTo>
                  <a:lnTo>
                    <a:pt x="659358" y="612775"/>
                  </a:lnTo>
                  <a:lnTo>
                    <a:pt x="822071" y="58219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2228052" y="2183231"/>
            <a:ext cx="709295" cy="204470"/>
          </a:xfrm>
          <a:custGeom>
            <a:avLst/>
            <a:gdLst/>
            <a:ahLst/>
            <a:cxnLst/>
            <a:rect l="l" t="t" r="r" b="b"/>
            <a:pathLst>
              <a:path w="709294" h="204469">
                <a:moveTo>
                  <a:pt x="607053" y="0"/>
                </a:moveTo>
                <a:lnTo>
                  <a:pt x="607053" y="50985"/>
                </a:lnTo>
                <a:lnTo>
                  <a:pt x="0" y="50985"/>
                </a:lnTo>
                <a:lnTo>
                  <a:pt x="0" y="152954"/>
                </a:lnTo>
                <a:lnTo>
                  <a:pt x="607053" y="152954"/>
                </a:lnTo>
                <a:lnTo>
                  <a:pt x="607053" y="203939"/>
                </a:lnTo>
                <a:lnTo>
                  <a:pt x="709023" y="101969"/>
                </a:lnTo>
                <a:lnTo>
                  <a:pt x="6070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95618" y="2183231"/>
            <a:ext cx="709295" cy="204470"/>
          </a:xfrm>
          <a:custGeom>
            <a:avLst/>
            <a:gdLst/>
            <a:ahLst/>
            <a:cxnLst/>
            <a:rect l="l" t="t" r="r" b="b"/>
            <a:pathLst>
              <a:path w="709295" h="204469">
                <a:moveTo>
                  <a:pt x="607053" y="0"/>
                </a:moveTo>
                <a:lnTo>
                  <a:pt x="607053" y="50985"/>
                </a:lnTo>
                <a:lnTo>
                  <a:pt x="0" y="50985"/>
                </a:lnTo>
                <a:lnTo>
                  <a:pt x="0" y="152954"/>
                </a:lnTo>
                <a:lnTo>
                  <a:pt x="607053" y="152954"/>
                </a:lnTo>
                <a:lnTo>
                  <a:pt x="607053" y="203939"/>
                </a:lnTo>
                <a:lnTo>
                  <a:pt x="709023" y="101969"/>
                </a:lnTo>
                <a:lnTo>
                  <a:pt x="6070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7466" y="2331020"/>
            <a:ext cx="659765" cy="403860"/>
          </a:xfrm>
          <a:custGeom>
            <a:avLst/>
            <a:gdLst/>
            <a:ahLst/>
            <a:cxnLst/>
            <a:rect l="l" t="t" r="r" b="b"/>
            <a:pathLst>
              <a:path w="659764" h="403860">
                <a:moveTo>
                  <a:pt x="44725" y="0"/>
                </a:moveTo>
                <a:lnTo>
                  <a:pt x="0" y="91636"/>
                </a:lnTo>
                <a:lnTo>
                  <a:pt x="545543" y="357901"/>
                </a:lnTo>
                <a:lnTo>
                  <a:pt x="523180" y="403720"/>
                </a:lnTo>
                <a:lnTo>
                  <a:pt x="659542" y="356807"/>
                </a:lnTo>
                <a:lnTo>
                  <a:pt x="612631" y="220445"/>
                </a:lnTo>
                <a:lnTo>
                  <a:pt x="590269" y="266263"/>
                </a:lnTo>
                <a:lnTo>
                  <a:pt x="4472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597617" y="2482678"/>
            <a:ext cx="1463675" cy="899794"/>
            <a:chOff x="5597617" y="2482678"/>
            <a:chExt cx="1463675" cy="899794"/>
          </a:xfrm>
        </p:grpSpPr>
        <p:sp>
          <p:nvSpPr>
            <p:cNvPr id="27" name="object 27"/>
            <p:cNvSpPr/>
            <p:nvPr/>
          </p:nvSpPr>
          <p:spPr>
            <a:xfrm>
              <a:off x="6287575" y="2482678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5" h="774064">
                  <a:moveTo>
                    <a:pt x="386811" y="0"/>
                  </a:moveTo>
                  <a:lnTo>
                    <a:pt x="338290" y="3013"/>
                  </a:lnTo>
                  <a:lnTo>
                    <a:pt x="291568" y="11813"/>
                  </a:lnTo>
                  <a:lnTo>
                    <a:pt x="247007" y="26036"/>
                  </a:lnTo>
                  <a:lnTo>
                    <a:pt x="204969" y="45320"/>
                  </a:lnTo>
                  <a:lnTo>
                    <a:pt x="165817" y="69303"/>
                  </a:lnTo>
                  <a:lnTo>
                    <a:pt x="129914" y="97622"/>
                  </a:lnTo>
                  <a:lnTo>
                    <a:pt x="97622" y="129914"/>
                  </a:lnTo>
                  <a:lnTo>
                    <a:pt x="69303" y="165817"/>
                  </a:lnTo>
                  <a:lnTo>
                    <a:pt x="45320" y="204969"/>
                  </a:lnTo>
                  <a:lnTo>
                    <a:pt x="26036" y="247007"/>
                  </a:lnTo>
                  <a:lnTo>
                    <a:pt x="11813" y="291568"/>
                  </a:lnTo>
                  <a:lnTo>
                    <a:pt x="3013" y="338290"/>
                  </a:lnTo>
                  <a:lnTo>
                    <a:pt x="0" y="386811"/>
                  </a:lnTo>
                  <a:lnTo>
                    <a:pt x="3013" y="435332"/>
                  </a:lnTo>
                  <a:lnTo>
                    <a:pt x="11813" y="482054"/>
                  </a:lnTo>
                  <a:lnTo>
                    <a:pt x="26036" y="526616"/>
                  </a:lnTo>
                  <a:lnTo>
                    <a:pt x="45320" y="568654"/>
                  </a:lnTo>
                  <a:lnTo>
                    <a:pt x="69303" y="607805"/>
                  </a:lnTo>
                  <a:lnTo>
                    <a:pt x="97622" y="643709"/>
                  </a:lnTo>
                  <a:lnTo>
                    <a:pt x="129914" y="676001"/>
                  </a:lnTo>
                  <a:lnTo>
                    <a:pt x="165817" y="704320"/>
                  </a:lnTo>
                  <a:lnTo>
                    <a:pt x="204969" y="728303"/>
                  </a:lnTo>
                  <a:lnTo>
                    <a:pt x="247007" y="747587"/>
                  </a:lnTo>
                  <a:lnTo>
                    <a:pt x="291568" y="761810"/>
                  </a:lnTo>
                  <a:lnTo>
                    <a:pt x="338290" y="770610"/>
                  </a:lnTo>
                  <a:lnTo>
                    <a:pt x="386811" y="773624"/>
                  </a:lnTo>
                  <a:lnTo>
                    <a:pt x="435332" y="770610"/>
                  </a:lnTo>
                  <a:lnTo>
                    <a:pt x="482054" y="761810"/>
                  </a:lnTo>
                  <a:lnTo>
                    <a:pt x="526616" y="747587"/>
                  </a:lnTo>
                  <a:lnTo>
                    <a:pt x="568654" y="728303"/>
                  </a:lnTo>
                  <a:lnTo>
                    <a:pt x="607805" y="704320"/>
                  </a:lnTo>
                  <a:lnTo>
                    <a:pt x="643709" y="676001"/>
                  </a:lnTo>
                  <a:lnTo>
                    <a:pt x="676001" y="643709"/>
                  </a:lnTo>
                  <a:lnTo>
                    <a:pt x="704320" y="607805"/>
                  </a:lnTo>
                  <a:lnTo>
                    <a:pt x="728303" y="568654"/>
                  </a:lnTo>
                  <a:lnTo>
                    <a:pt x="747587" y="526616"/>
                  </a:lnTo>
                  <a:lnTo>
                    <a:pt x="761810" y="482054"/>
                  </a:lnTo>
                  <a:lnTo>
                    <a:pt x="770610" y="435332"/>
                  </a:lnTo>
                  <a:lnTo>
                    <a:pt x="773624" y="386811"/>
                  </a:lnTo>
                  <a:lnTo>
                    <a:pt x="770610" y="338290"/>
                  </a:lnTo>
                  <a:lnTo>
                    <a:pt x="761810" y="291568"/>
                  </a:lnTo>
                  <a:lnTo>
                    <a:pt x="747587" y="247007"/>
                  </a:lnTo>
                  <a:lnTo>
                    <a:pt x="728303" y="204969"/>
                  </a:lnTo>
                  <a:lnTo>
                    <a:pt x="704320" y="165817"/>
                  </a:lnTo>
                  <a:lnTo>
                    <a:pt x="676001" y="129914"/>
                  </a:lnTo>
                  <a:lnTo>
                    <a:pt x="643709" y="97622"/>
                  </a:lnTo>
                  <a:lnTo>
                    <a:pt x="607805" y="69303"/>
                  </a:lnTo>
                  <a:lnTo>
                    <a:pt x="568654" y="45320"/>
                  </a:lnTo>
                  <a:lnTo>
                    <a:pt x="526616" y="26036"/>
                  </a:lnTo>
                  <a:lnTo>
                    <a:pt x="482054" y="11813"/>
                  </a:lnTo>
                  <a:lnTo>
                    <a:pt x="435332" y="3013"/>
                  </a:lnTo>
                  <a:lnTo>
                    <a:pt x="38681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97617" y="2978261"/>
              <a:ext cx="659765" cy="403860"/>
            </a:xfrm>
            <a:custGeom>
              <a:avLst/>
              <a:gdLst/>
              <a:ahLst/>
              <a:cxnLst/>
              <a:rect l="l" t="t" r="r" b="b"/>
              <a:pathLst>
                <a:path w="659764" h="403860">
                  <a:moveTo>
                    <a:pt x="523180" y="0"/>
                  </a:moveTo>
                  <a:lnTo>
                    <a:pt x="545543" y="45819"/>
                  </a:lnTo>
                  <a:lnTo>
                    <a:pt x="0" y="312082"/>
                  </a:lnTo>
                  <a:lnTo>
                    <a:pt x="44725" y="403720"/>
                  </a:lnTo>
                  <a:lnTo>
                    <a:pt x="590269" y="137455"/>
                  </a:lnTo>
                  <a:lnTo>
                    <a:pt x="612631" y="183274"/>
                  </a:lnTo>
                  <a:lnTo>
                    <a:pt x="659542" y="46912"/>
                  </a:lnTo>
                  <a:lnTo>
                    <a:pt x="52318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2228052" y="3180668"/>
            <a:ext cx="709295" cy="204470"/>
          </a:xfrm>
          <a:custGeom>
            <a:avLst/>
            <a:gdLst/>
            <a:ahLst/>
            <a:cxnLst/>
            <a:rect l="l" t="t" r="r" b="b"/>
            <a:pathLst>
              <a:path w="709294" h="204470">
                <a:moveTo>
                  <a:pt x="607053" y="0"/>
                </a:moveTo>
                <a:lnTo>
                  <a:pt x="607053" y="50984"/>
                </a:lnTo>
                <a:lnTo>
                  <a:pt x="0" y="50984"/>
                </a:lnTo>
                <a:lnTo>
                  <a:pt x="0" y="152953"/>
                </a:lnTo>
                <a:lnTo>
                  <a:pt x="607053" y="152953"/>
                </a:lnTo>
                <a:lnTo>
                  <a:pt x="607053" y="203939"/>
                </a:lnTo>
                <a:lnTo>
                  <a:pt x="709023" y="101969"/>
                </a:lnTo>
                <a:lnTo>
                  <a:pt x="6070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95618" y="3180668"/>
            <a:ext cx="709295" cy="204470"/>
          </a:xfrm>
          <a:custGeom>
            <a:avLst/>
            <a:gdLst/>
            <a:ahLst/>
            <a:cxnLst/>
            <a:rect l="l" t="t" r="r" b="b"/>
            <a:pathLst>
              <a:path w="709295" h="204470">
                <a:moveTo>
                  <a:pt x="607053" y="0"/>
                </a:moveTo>
                <a:lnTo>
                  <a:pt x="607053" y="50984"/>
                </a:lnTo>
                <a:lnTo>
                  <a:pt x="0" y="50984"/>
                </a:lnTo>
                <a:lnTo>
                  <a:pt x="0" y="152953"/>
                </a:lnTo>
                <a:lnTo>
                  <a:pt x="607053" y="152953"/>
                </a:lnTo>
                <a:lnTo>
                  <a:pt x="607053" y="203939"/>
                </a:lnTo>
                <a:lnTo>
                  <a:pt x="709023" y="101969"/>
                </a:lnTo>
                <a:lnTo>
                  <a:pt x="6070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696865" y="2895824"/>
            <a:ext cx="810260" cy="1162685"/>
            <a:chOff x="4696865" y="2895824"/>
            <a:chExt cx="810260" cy="1162685"/>
          </a:xfrm>
        </p:grpSpPr>
        <p:sp>
          <p:nvSpPr>
            <p:cNvPr id="32" name="object 32"/>
            <p:cNvSpPr/>
            <p:nvPr/>
          </p:nvSpPr>
          <p:spPr>
            <a:xfrm>
              <a:off x="4696865" y="2895824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2" y="0"/>
                  </a:moveTo>
                  <a:lnTo>
                    <a:pt x="338291" y="3013"/>
                  </a:lnTo>
                  <a:lnTo>
                    <a:pt x="291569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9" y="761811"/>
                  </a:lnTo>
                  <a:lnTo>
                    <a:pt x="338291" y="770611"/>
                  </a:lnTo>
                  <a:lnTo>
                    <a:pt x="386812" y="773625"/>
                  </a:lnTo>
                  <a:lnTo>
                    <a:pt x="435333" y="770611"/>
                  </a:lnTo>
                  <a:lnTo>
                    <a:pt x="482056" y="761811"/>
                  </a:lnTo>
                  <a:lnTo>
                    <a:pt x="526617" y="747588"/>
                  </a:lnTo>
                  <a:lnTo>
                    <a:pt x="568655" y="728304"/>
                  </a:lnTo>
                  <a:lnTo>
                    <a:pt x="607806" y="704321"/>
                  </a:lnTo>
                  <a:lnTo>
                    <a:pt x="643709" y="676002"/>
                  </a:lnTo>
                  <a:lnTo>
                    <a:pt x="676002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2" y="129915"/>
                  </a:lnTo>
                  <a:lnTo>
                    <a:pt x="643709" y="97622"/>
                  </a:lnTo>
                  <a:lnTo>
                    <a:pt x="607806" y="69304"/>
                  </a:lnTo>
                  <a:lnTo>
                    <a:pt x="568655" y="45321"/>
                  </a:lnTo>
                  <a:lnTo>
                    <a:pt x="526617" y="26036"/>
                  </a:lnTo>
                  <a:lnTo>
                    <a:pt x="482056" y="11813"/>
                  </a:lnTo>
                  <a:lnTo>
                    <a:pt x="435333" y="3013"/>
                  </a:lnTo>
                  <a:lnTo>
                    <a:pt x="38681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377" y="3783043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79">
                  <a:moveTo>
                    <a:pt x="220436" y="0"/>
                  </a:moveTo>
                  <a:lnTo>
                    <a:pt x="0" y="0"/>
                  </a:lnTo>
                  <a:lnTo>
                    <a:pt x="0" y="220436"/>
                  </a:lnTo>
                  <a:lnTo>
                    <a:pt x="220436" y="220436"/>
                  </a:lnTo>
                  <a:lnTo>
                    <a:pt x="220436" y="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38495" y="3669450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281668" y="0"/>
                  </a:moveTo>
                  <a:lnTo>
                    <a:pt x="206789" y="2284"/>
                  </a:lnTo>
                  <a:lnTo>
                    <a:pt x="139504" y="8731"/>
                  </a:lnTo>
                  <a:lnTo>
                    <a:pt x="82498" y="18731"/>
                  </a:lnTo>
                  <a:lnTo>
                    <a:pt x="38455" y="31674"/>
                  </a:lnTo>
                  <a:lnTo>
                    <a:pt x="0" y="63953"/>
                  </a:lnTo>
                  <a:lnTo>
                    <a:pt x="0" y="319767"/>
                  </a:lnTo>
                  <a:lnTo>
                    <a:pt x="38455" y="352045"/>
                  </a:lnTo>
                  <a:lnTo>
                    <a:pt x="82498" y="364989"/>
                  </a:lnTo>
                  <a:lnTo>
                    <a:pt x="139504" y="374989"/>
                  </a:lnTo>
                  <a:lnTo>
                    <a:pt x="206789" y="381436"/>
                  </a:lnTo>
                  <a:lnTo>
                    <a:pt x="281668" y="383720"/>
                  </a:lnTo>
                  <a:lnTo>
                    <a:pt x="356546" y="381436"/>
                  </a:lnTo>
                  <a:lnTo>
                    <a:pt x="423831" y="374989"/>
                  </a:lnTo>
                  <a:lnTo>
                    <a:pt x="480837" y="364989"/>
                  </a:lnTo>
                  <a:lnTo>
                    <a:pt x="524880" y="352045"/>
                  </a:lnTo>
                  <a:lnTo>
                    <a:pt x="563336" y="319767"/>
                  </a:lnTo>
                  <a:lnTo>
                    <a:pt x="563336" y="63953"/>
                  </a:lnTo>
                  <a:lnTo>
                    <a:pt x="524880" y="31674"/>
                  </a:lnTo>
                  <a:lnTo>
                    <a:pt x="480837" y="18731"/>
                  </a:lnTo>
                  <a:lnTo>
                    <a:pt x="423831" y="8731"/>
                  </a:lnTo>
                  <a:lnTo>
                    <a:pt x="356546" y="2284"/>
                  </a:lnTo>
                  <a:lnTo>
                    <a:pt x="28166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38495" y="3669450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563336" y="63953"/>
                  </a:moveTo>
                  <a:lnTo>
                    <a:pt x="524880" y="96232"/>
                  </a:lnTo>
                  <a:lnTo>
                    <a:pt x="480837" y="109175"/>
                  </a:lnTo>
                  <a:lnTo>
                    <a:pt x="423831" y="119175"/>
                  </a:lnTo>
                  <a:lnTo>
                    <a:pt x="356546" y="125622"/>
                  </a:lnTo>
                  <a:lnTo>
                    <a:pt x="281668" y="127907"/>
                  </a:lnTo>
                  <a:lnTo>
                    <a:pt x="206789" y="125622"/>
                  </a:lnTo>
                  <a:lnTo>
                    <a:pt x="139504" y="119175"/>
                  </a:lnTo>
                  <a:lnTo>
                    <a:pt x="82498" y="109175"/>
                  </a:lnTo>
                  <a:lnTo>
                    <a:pt x="38455" y="96232"/>
                  </a:lnTo>
                  <a:lnTo>
                    <a:pt x="10061" y="80954"/>
                  </a:lnTo>
                  <a:lnTo>
                    <a:pt x="0" y="63953"/>
                  </a:lnTo>
                </a:path>
                <a:path w="563879" h="384175">
                  <a:moveTo>
                    <a:pt x="0" y="63953"/>
                  </a:moveTo>
                  <a:lnTo>
                    <a:pt x="38455" y="31674"/>
                  </a:lnTo>
                  <a:lnTo>
                    <a:pt x="82498" y="18731"/>
                  </a:lnTo>
                  <a:lnTo>
                    <a:pt x="139504" y="8731"/>
                  </a:lnTo>
                  <a:lnTo>
                    <a:pt x="206789" y="2284"/>
                  </a:lnTo>
                  <a:lnTo>
                    <a:pt x="281668" y="0"/>
                  </a:lnTo>
                  <a:lnTo>
                    <a:pt x="356546" y="2284"/>
                  </a:lnTo>
                  <a:lnTo>
                    <a:pt x="423831" y="8731"/>
                  </a:lnTo>
                  <a:lnTo>
                    <a:pt x="480837" y="18731"/>
                  </a:lnTo>
                  <a:lnTo>
                    <a:pt x="524880" y="31674"/>
                  </a:lnTo>
                  <a:lnTo>
                    <a:pt x="563336" y="63953"/>
                  </a:lnTo>
                  <a:lnTo>
                    <a:pt x="563336" y="319767"/>
                  </a:lnTo>
                  <a:lnTo>
                    <a:pt x="524880" y="352046"/>
                  </a:lnTo>
                  <a:lnTo>
                    <a:pt x="480837" y="364989"/>
                  </a:lnTo>
                  <a:lnTo>
                    <a:pt x="423831" y="374989"/>
                  </a:lnTo>
                  <a:lnTo>
                    <a:pt x="356546" y="381436"/>
                  </a:lnTo>
                  <a:lnTo>
                    <a:pt x="281668" y="383721"/>
                  </a:lnTo>
                  <a:lnTo>
                    <a:pt x="206789" y="381436"/>
                  </a:lnTo>
                  <a:lnTo>
                    <a:pt x="139504" y="374989"/>
                  </a:lnTo>
                  <a:lnTo>
                    <a:pt x="82498" y="364989"/>
                  </a:lnTo>
                  <a:lnTo>
                    <a:pt x="38455" y="352046"/>
                  </a:lnTo>
                  <a:lnTo>
                    <a:pt x="0" y="319767"/>
                  </a:lnTo>
                  <a:lnTo>
                    <a:pt x="0" y="6395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727319" y="1091691"/>
            <a:ext cx="307467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Microsoft Sans Serif"/>
                <a:cs typeface="Microsoft Sans Serif"/>
              </a:rPr>
              <a:t>Scalable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embedded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state</a:t>
            </a:r>
            <a:endParaRPr sz="1600">
              <a:latin typeface="Microsoft Sans Serif"/>
              <a:cs typeface="Microsoft Sans Serif"/>
            </a:endParaRPr>
          </a:p>
          <a:p>
            <a:pPr marL="302260" marR="5080">
              <a:lnSpc>
                <a:spcPts val="1900"/>
              </a:lnSpc>
              <a:spcBef>
                <a:spcPts val="1520"/>
              </a:spcBef>
            </a:pPr>
            <a:r>
              <a:rPr sz="1600" spc="-35" dirty="0">
                <a:latin typeface="Microsoft Sans Serif"/>
                <a:cs typeface="Microsoft Sans Serif"/>
              </a:rPr>
              <a:t>Access </a:t>
            </a:r>
            <a:r>
              <a:rPr sz="1600" spc="55" dirty="0">
                <a:latin typeface="Microsoft Sans Serif"/>
                <a:cs typeface="Microsoft Sans Serif"/>
              </a:rPr>
              <a:t>at </a:t>
            </a:r>
            <a:r>
              <a:rPr sz="1600" spc="80" dirty="0">
                <a:latin typeface="Microsoft Sans Serif"/>
                <a:cs typeface="Microsoft Sans Serif"/>
              </a:rPr>
              <a:t>memory </a:t>
            </a:r>
            <a:r>
              <a:rPr sz="1600" spc="25" dirty="0">
                <a:latin typeface="Microsoft Sans Serif"/>
                <a:cs typeface="Microsoft Sans Serif"/>
              </a:rPr>
              <a:t>speed </a:t>
            </a:r>
            <a:r>
              <a:rPr sz="1600" spc="100" dirty="0">
                <a:latin typeface="Microsoft Sans Serif"/>
                <a:cs typeface="Microsoft Sans Serif"/>
              </a:rPr>
              <a:t>&amp; </a:t>
            </a:r>
            <a:r>
              <a:rPr sz="1600" spc="105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scales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with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parallel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operators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831" y="1350307"/>
            <a:ext cx="215812" cy="1462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60603"/>
            <a:ext cx="6659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none" spc="70" dirty="0"/>
              <a:t>Stateful</a:t>
            </a:r>
            <a:r>
              <a:rPr sz="3200" u="none" spc="-30" dirty="0"/>
              <a:t> </a:t>
            </a:r>
            <a:r>
              <a:rPr sz="3200" u="none" spc="15" dirty="0"/>
              <a:t>Event</a:t>
            </a:r>
            <a:r>
              <a:rPr sz="3200" u="none" spc="-35" dirty="0"/>
              <a:t> </a:t>
            </a:r>
            <a:r>
              <a:rPr sz="3200" u="none" spc="200" dirty="0"/>
              <a:t>&amp;</a:t>
            </a:r>
            <a:r>
              <a:rPr sz="3200" u="none" spc="-30" dirty="0"/>
              <a:t> </a:t>
            </a:r>
            <a:r>
              <a:rPr sz="3200" u="none" spc="70" dirty="0"/>
              <a:t>Stream</a:t>
            </a:r>
            <a:r>
              <a:rPr sz="3200" u="none" spc="-30" dirty="0"/>
              <a:t> </a:t>
            </a:r>
            <a:r>
              <a:rPr sz="3200" u="none" spc="20" dirty="0"/>
              <a:t>Processing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361249" y="1484612"/>
            <a:ext cx="5700395" cy="2573655"/>
            <a:chOff x="1361249" y="1484612"/>
            <a:chExt cx="5700395" cy="2573655"/>
          </a:xfrm>
        </p:grpSpPr>
        <p:sp>
          <p:nvSpPr>
            <p:cNvPr id="4" name="object 4"/>
            <p:cNvSpPr/>
            <p:nvPr/>
          </p:nvSpPr>
          <p:spPr>
            <a:xfrm>
              <a:off x="1361249" y="1898395"/>
              <a:ext cx="2442845" cy="1771650"/>
            </a:xfrm>
            <a:custGeom>
              <a:avLst/>
              <a:gdLst/>
              <a:ahLst/>
              <a:cxnLst/>
              <a:rect l="l" t="t" r="r" b="b"/>
              <a:pathLst>
                <a:path w="2442845" h="1771650">
                  <a:moveTo>
                    <a:pt x="773620" y="386816"/>
                  </a:moveTo>
                  <a:lnTo>
                    <a:pt x="770597" y="338289"/>
                  </a:lnTo>
                  <a:lnTo>
                    <a:pt x="761809" y="291566"/>
                  </a:lnTo>
                  <a:lnTo>
                    <a:pt x="747585" y="247002"/>
                  </a:lnTo>
                  <a:lnTo>
                    <a:pt x="728294" y="204965"/>
                  </a:lnTo>
                  <a:lnTo>
                    <a:pt x="704316" y="165811"/>
                  </a:lnTo>
                  <a:lnTo>
                    <a:pt x="675995" y="129908"/>
                  </a:lnTo>
                  <a:lnTo>
                    <a:pt x="643699" y="97624"/>
                  </a:lnTo>
                  <a:lnTo>
                    <a:pt x="607796" y="69303"/>
                  </a:lnTo>
                  <a:lnTo>
                    <a:pt x="568642" y="45326"/>
                  </a:lnTo>
                  <a:lnTo>
                    <a:pt x="526605" y="26035"/>
                  </a:lnTo>
                  <a:lnTo>
                    <a:pt x="482053" y="11811"/>
                  </a:lnTo>
                  <a:lnTo>
                    <a:pt x="435330" y="3009"/>
                  </a:lnTo>
                  <a:lnTo>
                    <a:pt x="386803" y="0"/>
                  </a:lnTo>
                  <a:lnTo>
                    <a:pt x="338289" y="3009"/>
                  </a:lnTo>
                  <a:lnTo>
                    <a:pt x="291566" y="11811"/>
                  </a:lnTo>
                  <a:lnTo>
                    <a:pt x="247002" y="26035"/>
                  </a:lnTo>
                  <a:lnTo>
                    <a:pt x="204965" y="45326"/>
                  </a:lnTo>
                  <a:lnTo>
                    <a:pt x="165811" y="69303"/>
                  </a:lnTo>
                  <a:lnTo>
                    <a:pt x="129908" y="97624"/>
                  </a:lnTo>
                  <a:lnTo>
                    <a:pt x="97612" y="129908"/>
                  </a:lnTo>
                  <a:lnTo>
                    <a:pt x="69291" y="165811"/>
                  </a:lnTo>
                  <a:lnTo>
                    <a:pt x="45313" y="204965"/>
                  </a:lnTo>
                  <a:lnTo>
                    <a:pt x="26035" y="247002"/>
                  </a:lnTo>
                  <a:lnTo>
                    <a:pt x="11811" y="291566"/>
                  </a:lnTo>
                  <a:lnTo>
                    <a:pt x="3009" y="338289"/>
                  </a:lnTo>
                  <a:lnTo>
                    <a:pt x="0" y="386816"/>
                  </a:lnTo>
                  <a:lnTo>
                    <a:pt x="3009" y="435330"/>
                  </a:lnTo>
                  <a:lnTo>
                    <a:pt x="11811" y="482053"/>
                  </a:lnTo>
                  <a:lnTo>
                    <a:pt x="26035" y="526618"/>
                  </a:lnTo>
                  <a:lnTo>
                    <a:pt x="45313" y="568655"/>
                  </a:lnTo>
                  <a:lnTo>
                    <a:pt x="69291" y="607809"/>
                  </a:lnTo>
                  <a:lnTo>
                    <a:pt x="97612" y="643712"/>
                  </a:lnTo>
                  <a:lnTo>
                    <a:pt x="129908" y="675995"/>
                  </a:lnTo>
                  <a:lnTo>
                    <a:pt x="165811" y="704316"/>
                  </a:lnTo>
                  <a:lnTo>
                    <a:pt x="204965" y="728306"/>
                  </a:lnTo>
                  <a:lnTo>
                    <a:pt x="247002" y="747585"/>
                  </a:lnTo>
                  <a:lnTo>
                    <a:pt x="291566" y="761809"/>
                  </a:lnTo>
                  <a:lnTo>
                    <a:pt x="338289" y="770610"/>
                  </a:lnTo>
                  <a:lnTo>
                    <a:pt x="386803" y="773620"/>
                  </a:lnTo>
                  <a:lnTo>
                    <a:pt x="435330" y="770610"/>
                  </a:lnTo>
                  <a:lnTo>
                    <a:pt x="482053" y="761809"/>
                  </a:lnTo>
                  <a:lnTo>
                    <a:pt x="526605" y="747585"/>
                  </a:lnTo>
                  <a:lnTo>
                    <a:pt x="568642" y="728306"/>
                  </a:lnTo>
                  <a:lnTo>
                    <a:pt x="607796" y="704316"/>
                  </a:lnTo>
                  <a:lnTo>
                    <a:pt x="643699" y="675995"/>
                  </a:lnTo>
                  <a:lnTo>
                    <a:pt x="675995" y="643712"/>
                  </a:lnTo>
                  <a:lnTo>
                    <a:pt x="704316" y="607809"/>
                  </a:lnTo>
                  <a:lnTo>
                    <a:pt x="728294" y="568655"/>
                  </a:lnTo>
                  <a:lnTo>
                    <a:pt x="747585" y="526618"/>
                  </a:lnTo>
                  <a:lnTo>
                    <a:pt x="761809" y="482053"/>
                  </a:lnTo>
                  <a:lnTo>
                    <a:pt x="770597" y="435330"/>
                  </a:lnTo>
                  <a:lnTo>
                    <a:pt x="773620" y="386816"/>
                  </a:lnTo>
                  <a:close/>
                </a:path>
                <a:path w="2442845" h="1771650">
                  <a:moveTo>
                    <a:pt x="2442629" y="1384249"/>
                  </a:moveTo>
                  <a:lnTo>
                    <a:pt x="2439606" y="1335722"/>
                  </a:lnTo>
                  <a:lnTo>
                    <a:pt x="2430818" y="1288999"/>
                  </a:lnTo>
                  <a:lnTo>
                    <a:pt x="2416594" y="1244447"/>
                  </a:lnTo>
                  <a:lnTo>
                    <a:pt x="2397302" y="1202410"/>
                  </a:lnTo>
                  <a:lnTo>
                    <a:pt x="2373325" y="1163256"/>
                  </a:lnTo>
                  <a:lnTo>
                    <a:pt x="2345004" y="1127353"/>
                  </a:lnTo>
                  <a:lnTo>
                    <a:pt x="2312708" y="1095057"/>
                  </a:lnTo>
                  <a:lnTo>
                    <a:pt x="2276805" y="1066736"/>
                  </a:lnTo>
                  <a:lnTo>
                    <a:pt x="2237651" y="1042758"/>
                  </a:lnTo>
                  <a:lnTo>
                    <a:pt x="2195614" y="1023467"/>
                  </a:lnTo>
                  <a:lnTo>
                    <a:pt x="2151062" y="1009243"/>
                  </a:lnTo>
                  <a:lnTo>
                    <a:pt x="2104339" y="1000455"/>
                  </a:lnTo>
                  <a:lnTo>
                    <a:pt x="2055812" y="997432"/>
                  </a:lnTo>
                  <a:lnTo>
                    <a:pt x="2007298" y="1000455"/>
                  </a:lnTo>
                  <a:lnTo>
                    <a:pt x="1960575" y="1009243"/>
                  </a:lnTo>
                  <a:lnTo>
                    <a:pt x="1916010" y="1023467"/>
                  </a:lnTo>
                  <a:lnTo>
                    <a:pt x="1873973" y="1042758"/>
                  </a:lnTo>
                  <a:lnTo>
                    <a:pt x="1834819" y="1066736"/>
                  </a:lnTo>
                  <a:lnTo>
                    <a:pt x="1798916" y="1095057"/>
                  </a:lnTo>
                  <a:lnTo>
                    <a:pt x="1766620" y="1127353"/>
                  </a:lnTo>
                  <a:lnTo>
                    <a:pt x="1738299" y="1163256"/>
                  </a:lnTo>
                  <a:lnTo>
                    <a:pt x="1714322" y="1202410"/>
                  </a:lnTo>
                  <a:lnTo>
                    <a:pt x="1695043" y="1244447"/>
                  </a:lnTo>
                  <a:lnTo>
                    <a:pt x="1680819" y="1288999"/>
                  </a:lnTo>
                  <a:lnTo>
                    <a:pt x="1672018" y="1335722"/>
                  </a:lnTo>
                  <a:lnTo>
                    <a:pt x="1668995" y="1384249"/>
                  </a:lnTo>
                  <a:lnTo>
                    <a:pt x="1672018" y="1432763"/>
                  </a:lnTo>
                  <a:lnTo>
                    <a:pt x="1680819" y="1479486"/>
                  </a:lnTo>
                  <a:lnTo>
                    <a:pt x="1695043" y="1524050"/>
                  </a:lnTo>
                  <a:lnTo>
                    <a:pt x="1714322" y="1566087"/>
                  </a:lnTo>
                  <a:lnTo>
                    <a:pt x="1738299" y="1605241"/>
                  </a:lnTo>
                  <a:lnTo>
                    <a:pt x="1766620" y="1641144"/>
                  </a:lnTo>
                  <a:lnTo>
                    <a:pt x="1798916" y="1673440"/>
                  </a:lnTo>
                  <a:lnTo>
                    <a:pt x="1834819" y="1701761"/>
                  </a:lnTo>
                  <a:lnTo>
                    <a:pt x="1873973" y="1725739"/>
                  </a:lnTo>
                  <a:lnTo>
                    <a:pt x="1916010" y="1745018"/>
                  </a:lnTo>
                  <a:lnTo>
                    <a:pt x="1960575" y="1759242"/>
                  </a:lnTo>
                  <a:lnTo>
                    <a:pt x="2007298" y="1768043"/>
                  </a:lnTo>
                  <a:lnTo>
                    <a:pt x="2055812" y="1771065"/>
                  </a:lnTo>
                  <a:lnTo>
                    <a:pt x="2104339" y="1768043"/>
                  </a:lnTo>
                  <a:lnTo>
                    <a:pt x="2151062" y="1759242"/>
                  </a:lnTo>
                  <a:lnTo>
                    <a:pt x="2195614" y="1745018"/>
                  </a:lnTo>
                  <a:lnTo>
                    <a:pt x="2237651" y="1725739"/>
                  </a:lnTo>
                  <a:lnTo>
                    <a:pt x="2276805" y="1701761"/>
                  </a:lnTo>
                  <a:lnTo>
                    <a:pt x="2312708" y="1673440"/>
                  </a:lnTo>
                  <a:lnTo>
                    <a:pt x="2345004" y="1641144"/>
                  </a:lnTo>
                  <a:lnTo>
                    <a:pt x="2373325" y="1605241"/>
                  </a:lnTo>
                  <a:lnTo>
                    <a:pt x="2397302" y="1566087"/>
                  </a:lnTo>
                  <a:lnTo>
                    <a:pt x="2416594" y="1524050"/>
                  </a:lnTo>
                  <a:lnTo>
                    <a:pt x="2430818" y="1479486"/>
                  </a:lnTo>
                  <a:lnTo>
                    <a:pt x="2439606" y="1432763"/>
                  </a:lnTo>
                  <a:lnTo>
                    <a:pt x="2442629" y="1384249"/>
                  </a:lnTo>
                  <a:close/>
                </a:path>
                <a:path w="2442845" h="1771650">
                  <a:moveTo>
                    <a:pt x="2442629" y="386816"/>
                  </a:moveTo>
                  <a:lnTo>
                    <a:pt x="2439606" y="338289"/>
                  </a:lnTo>
                  <a:lnTo>
                    <a:pt x="2430818" y="291566"/>
                  </a:lnTo>
                  <a:lnTo>
                    <a:pt x="2416594" y="247002"/>
                  </a:lnTo>
                  <a:lnTo>
                    <a:pt x="2397302" y="204965"/>
                  </a:lnTo>
                  <a:lnTo>
                    <a:pt x="2373325" y="165811"/>
                  </a:lnTo>
                  <a:lnTo>
                    <a:pt x="2345004" y="129908"/>
                  </a:lnTo>
                  <a:lnTo>
                    <a:pt x="2312708" y="97624"/>
                  </a:lnTo>
                  <a:lnTo>
                    <a:pt x="2276805" y="69303"/>
                  </a:lnTo>
                  <a:lnTo>
                    <a:pt x="2237651" y="45326"/>
                  </a:lnTo>
                  <a:lnTo>
                    <a:pt x="2195614" y="26035"/>
                  </a:lnTo>
                  <a:lnTo>
                    <a:pt x="2151062" y="11811"/>
                  </a:lnTo>
                  <a:lnTo>
                    <a:pt x="2104339" y="3009"/>
                  </a:lnTo>
                  <a:lnTo>
                    <a:pt x="2055812" y="0"/>
                  </a:lnTo>
                  <a:lnTo>
                    <a:pt x="2007298" y="3009"/>
                  </a:lnTo>
                  <a:lnTo>
                    <a:pt x="1960575" y="11811"/>
                  </a:lnTo>
                  <a:lnTo>
                    <a:pt x="1916010" y="26035"/>
                  </a:lnTo>
                  <a:lnTo>
                    <a:pt x="1873973" y="45326"/>
                  </a:lnTo>
                  <a:lnTo>
                    <a:pt x="1834819" y="69303"/>
                  </a:lnTo>
                  <a:lnTo>
                    <a:pt x="1798916" y="97624"/>
                  </a:lnTo>
                  <a:lnTo>
                    <a:pt x="1766620" y="129908"/>
                  </a:lnTo>
                  <a:lnTo>
                    <a:pt x="1738299" y="165811"/>
                  </a:lnTo>
                  <a:lnTo>
                    <a:pt x="1714322" y="204965"/>
                  </a:lnTo>
                  <a:lnTo>
                    <a:pt x="1695043" y="247002"/>
                  </a:lnTo>
                  <a:lnTo>
                    <a:pt x="1680819" y="291566"/>
                  </a:lnTo>
                  <a:lnTo>
                    <a:pt x="1672018" y="338289"/>
                  </a:lnTo>
                  <a:lnTo>
                    <a:pt x="1668995" y="386816"/>
                  </a:lnTo>
                  <a:lnTo>
                    <a:pt x="1672018" y="435330"/>
                  </a:lnTo>
                  <a:lnTo>
                    <a:pt x="1680819" y="482053"/>
                  </a:lnTo>
                  <a:lnTo>
                    <a:pt x="1695043" y="526618"/>
                  </a:lnTo>
                  <a:lnTo>
                    <a:pt x="1714322" y="568655"/>
                  </a:lnTo>
                  <a:lnTo>
                    <a:pt x="1738299" y="607809"/>
                  </a:lnTo>
                  <a:lnTo>
                    <a:pt x="1766620" y="643712"/>
                  </a:lnTo>
                  <a:lnTo>
                    <a:pt x="1798916" y="675995"/>
                  </a:lnTo>
                  <a:lnTo>
                    <a:pt x="1834819" y="704316"/>
                  </a:lnTo>
                  <a:lnTo>
                    <a:pt x="1873973" y="728306"/>
                  </a:lnTo>
                  <a:lnTo>
                    <a:pt x="1916010" y="747585"/>
                  </a:lnTo>
                  <a:lnTo>
                    <a:pt x="1960575" y="761809"/>
                  </a:lnTo>
                  <a:lnTo>
                    <a:pt x="2007298" y="770610"/>
                  </a:lnTo>
                  <a:lnTo>
                    <a:pt x="2055812" y="773620"/>
                  </a:lnTo>
                  <a:lnTo>
                    <a:pt x="2104339" y="770610"/>
                  </a:lnTo>
                  <a:lnTo>
                    <a:pt x="2151062" y="761809"/>
                  </a:lnTo>
                  <a:lnTo>
                    <a:pt x="2195614" y="747585"/>
                  </a:lnTo>
                  <a:lnTo>
                    <a:pt x="2237651" y="728306"/>
                  </a:lnTo>
                  <a:lnTo>
                    <a:pt x="2276805" y="704316"/>
                  </a:lnTo>
                  <a:lnTo>
                    <a:pt x="2312708" y="675995"/>
                  </a:lnTo>
                  <a:lnTo>
                    <a:pt x="2345004" y="643712"/>
                  </a:lnTo>
                  <a:lnTo>
                    <a:pt x="2373325" y="607809"/>
                  </a:lnTo>
                  <a:lnTo>
                    <a:pt x="2397302" y="568655"/>
                  </a:lnTo>
                  <a:lnTo>
                    <a:pt x="2416594" y="526618"/>
                  </a:lnTo>
                  <a:lnTo>
                    <a:pt x="2430818" y="482053"/>
                  </a:lnTo>
                  <a:lnTo>
                    <a:pt x="2439606" y="435330"/>
                  </a:lnTo>
                  <a:lnTo>
                    <a:pt x="2442629" y="386816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1790" y="2492717"/>
              <a:ext cx="822325" cy="638810"/>
            </a:xfrm>
            <a:custGeom>
              <a:avLst/>
              <a:gdLst/>
              <a:ahLst/>
              <a:cxnLst/>
              <a:rect l="l" t="t" r="r" b="b"/>
              <a:pathLst>
                <a:path w="822325" h="638810">
                  <a:moveTo>
                    <a:pt x="822071" y="582193"/>
                  </a:moveTo>
                  <a:lnTo>
                    <a:pt x="791489" y="419493"/>
                  </a:lnTo>
                  <a:lnTo>
                    <a:pt x="758456" y="467804"/>
                  </a:lnTo>
                  <a:lnTo>
                    <a:pt x="537248" y="316598"/>
                  </a:lnTo>
                  <a:lnTo>
                    <a:pt x="750379" y="170891"/>
                  </a:lnTo>
                  <a:lnTo>
                    <a:pt x="783412" y="219214"/>
                  </a:lnTo>
                  <a:lnTo>
                    <a:pt x="813981" y="56502"/>
                  </a:lnTo>
                  <a:lnTo>
                    <a:pt x="651281" y="25933"/>
                  </a:lnTo>
                  <a:lnTo>
                    <a:pt x="684314" y="74244"/>
                  </a:lnTo>
                  <a:lnTo>
                    <a:pt x="433527" y="245694"/>
                  </a:lnTo>
                  <a:lnTo>
                    <a:pt x="74142" y="0"/>
                  </a:lnTo>
                  <a:lnTo>
                    <a:pt x="8077" y="96647"/>
                  </a:lnTo>
                  <a:lnTo>
                    <a:pt x="329806" y="316598"/>
                  </a:lnTo>
                  <a:lnTo>
                    <a:pt x="0" y="542048"/>
                  </a:lnTo>
                  <a:lnTo>
                    <a:pt x="66065" y="638695"/>
                  </a:lnTo>
                  <a:lnTo>
                    <a:pt x="433527" y="387502"/>
                  </a:lnTo>
                  <a:lnTo>
                    <a:pt x="692391" y="564451"/>
                  </a:lnTo>
                  <a:lnTo>
                    <a:pt x="659358" y="612775"/>
                  </a:lnTo>
                  <a:lnTo>
                    <a:pt x="822071" y="582193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6865" y="1898388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2" y="0"/>
                  </a:moveTo>
                  <a:lnTo>
                    <a:pt x="338291" y="3013"/>
                  </a:lnTo>
                  <a:lnTo>
                    <a:pt x="291569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9" y="761811"/>
                  </a:lnTo>
                  <a:lnTo>
                    <a:pt x="338291" y="770611"/>
                  </a:lnTo>
                  <a:lnTo>
                    <a:pt x="386812" y="773625"/>
                  </a:lnTo>
                  <a:lnTo>
                    <a:pt x="435333" y="770611"/>
                  </a:lnTo>
                  <a:lnTo>
                    <a:pt x="482056" y="761811"/>
                  </a:lnTo>
                  <a:lnTo>
                    <a:pt x="526617" y="747588"/>
                  </a:lnTo>
                  <a:lnTo>
                    <a:pt x="568655" y="728304"/>
                  </a:lnTo>
                  <a:lnTo>
                    <a:pt x="607806" y="704321"/>
                  </a:lnTo>
                  <a:lnTo>
                    <a:pt x="643709" y="676002"/>
                  </a:lnTo>
                  <a:lnTo>
                    <a:pt x="676002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2" y="129915"/>
                  </a:lnTo>
                  <a:lnTo>
                    <a:pt x="643709" y="97622"/>
                  </a:lnTo>
                  <a:lnTo>
                    <a:pt x="607806" y="69304"/>
                  </a:lnTo>
                  <a:lnTo>
                    <a:pt x="568655" y="45321"/>
                  </a:lnTo>
                  <a:lnTo>
                    <a:pt x="526617" y="26036"/>
                  </a:lnTo>
                  <a:lnTo>
                    <a:pt x="482056" y="11813"/>
                  </a:lnTo>
                  <a:lnTo>
                    <a:pt x="435333" y="3013"/>
                  </a:lnTo>
                  <a:lnTo>
                    <a:pt x="38681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37377" y="1646623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80">
                  <a:moveTo>
                    <a:pt x="220436" y="0"/>
                  </a:moveTo>
                  <a:lnTo>
                    <a:pt x="0" y="0"/>
                  </a:lnTo>
                  <a:lnTo>
                    <a:pt x="0" y="220435"/>
                  </a:lnTo>
                  <a:lnTo>
                    <a:pt x="220436" y="220435"/>
                  </a:lnTo>
                  <a:lnTo>
                    <a:pt x="220436" y="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38495" y="1489374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281668" y="0"/>
                  </a:moveTo>
                  <a:lnTo>
                    <a:pt x="206789" y="2284"/>
                  </a:lnTo>
                  <a:lnTo>
                    <a:pt x="139504" y="8731"/>
                  </a:lnTo>
                  <a:lnTo>
                    <a:pt x="82498" y="18731"/>
                  </a:lnTo>
                  <a:lnTo>
                    <a:pt x="38455" y="31675"/>
                  </a:lnTo>
                  <a:lnTo>
                    <a:pt x="0" y="63953"/>
                  </a:lnTo>
                  <a:lnTo>
                    <a:pt x="0" y="319768"/>
                  </a:lnTo>
                  <a:lnTo>
                    <a:pt x="38455" y="352046"/>
                  </a:lnTo>
                  <a:lnTo>
                    <a:pt x="82498" y="364989"/>
                  </a:lnTo>
                  <a:lnTo>
                    <a:pt x="139504" y="374989"/>
                  </a:lnTo>
                  <a:lnTo>
                    <a:pt x="206789" y="381437"/>
                  </a:lnTo>
                  <a:lnTo>
                    <a:pt x="281668" y="383721"/>
                  </a:lnTo>
                  <a:lnTo>
                    <a:pt x="356546" y="381437"/>
                  </a:lnTo>
                  <a:lnTo>
                    <a:pt x="423831" y="374989"/>
                  </a:lnTo>
                  <a:lnTo>
                    <a:pt x="480837" y="364989"/>
                  </a:lnTo>
                  <a:lnTo>
                    <a:pt x="524880" y="352046"/>
                  </a:lnTo>
                  <a:lnTo>
                    <a:pt x="563336" y="319768"/>
                  </a:lnTo>
                  <a:lnTo>
                    <a:pt x="563336" y="63953"/>
                  </a:lnTo>
                  <a:lnTo>
                    <a:pt x="524880" y="31675"/>
                  </a:lnTo>
                  <a:lnTo>
                    <a:pt x="480837" y="18731"/>
                  </a:lnTo>
                  <a:lnTo>
                    <a:pt x="423831" y="8731"/>
                  </a:lnTo>
                  <a:lnTo>
                    <a:pt x="356546" y="2284"/>
                  </a:lnTo>
                  <a:lnTo>
                    <a:pt x="28166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8495" y="1489374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563336" y="63953"/>
                  </a:moveTo>
                  <a:lnTo>
                    <a:pt x="524880" y="96232"/>
                  </a:lnTo>
                  <a:lnTo>
                    <a:pt x="480837" y="109175"/>
                  </a:lnTo>
                  <a:lnTo>
                    <a:pt x="423831" y="119175"/>
                  </a:lnTo>
                  <a:lnTo>
                    <a:pt x="356546" y="125622"/>
                  </a:lnTo>
                  <a:lnTo>
                    <a:pt x="281668" y="127907"/>
                  </a:lnTo>
                  <a:lnTo>
                    <a:pt x="206789" y="125622"/>
                  </a:lnTo>
                  <a:lnTo>
                    <a:pt x="139504" y="119175"/>
                  </a:lnTo>
                  <a:lnTo>
                    <a:pt x="82498" y="109175"/>
                  </a:lnTo>
                  <a:lnTo>
                    <a:pt x="38455" y="96232"/>
                  </a:lnTo>
                  <a:lnTo>
                    <a:pt x="10061" y="80954"/>
                  </a:lnTo>
                  <a:lnTo>
                    <a:pt x="0" y="63953"/>
                  </a:lnTo>
                </a:path>
                <a:path w="563879" h="384175">
                  <a:moveTo>
                    <a:pt x="0" y="63953"/>
                  </a:moveTo>
                  <a:lnTo>
                    <a:pt x="38455" y="31674"/>
                  </a:lnTo>
                  <a:lnTo>
                    <a:pt x="82498" y="18731"/>
                  </a:lnTo>
                  <a:lnTo>
                    <a:pt x="139504" y="8731"/>
                  </a:lnTo>
                  <a:lnTo>
                    <a:pt x="206789" y="2284"/>
                  </a:lnTo>
                  <a:lnTo>
                    <a:pt x="281668" y="0"/>
                  </a:lnTo>
                  <a:lnTo>
                    <a:pt x="356546" y="2284"/>
                  </a:lnTo>
                  <a:lnTo>
                    <a:pt x="423831" y="8731"/>
                  </a:lnTo>
                  <a:lnTo>
                    <a:pt x="480837" y="18731"/>
                  </a:lnTo>
                  <a:lnTo>
                    <a:pt x="524880" y="31674"/>
                  </a:lnTo>
                  <a:lnTo>
                    <a:pt x="563336" y="63953"/>
                  </a:lnTo>
                  <a:lnTo>
                    <a:pt x="563336" y="319767"/>
                  </a:lnTo>
                  <a:lnTo>
                    <a:pt x="524880" y="352046"/>
                  </a:lnTo>
                  <a:lnTo>
                    <a:pt x="480837" y="364989"/>
                  </a:lnTo>
                  <a:lnTo>
                    <a:pt x="423831" y="374989"/>
                  </a:lnTo>
                  <a:lnTo>
                    <a:pt x="356546" y="381436"/>
                  </a:lnTo>
                  <a:lnTo>
                    <a:pt x="281668" y="383721"/>
                  </a:lnTo>
                  <a:lnTo>
                    <a:pt x="206789" y="381436"/>
                  </a:lnTo>
                  <a:lnTo>
                    <a:pt x="139504" y="374989"/>
                  </a:lnTo>
                  <a:lnTo>
                    <a:pt x="82498" y="364989"/>
                  </a:lnTo>
                  <a:lnTo>
                    <a:pt x="38455" y="352046"/>
                  </a:lnTo>
                  <a:lnTo>
                    <a:pt x="0" y="319767"/>
                  </a:lnTo>
                  <a:lnTo>
                    <a:pt x="0" y="6395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7466" y="2331020"/>
              <a:ext cx="659765" cy="403860"/>
            </a:xfrm>
            <a:custGeom>
              <a:avLst/>
              <a:gdLst/>
              <a:ahLst/>
              <a:cxnLst/>
              <a:rect l="l" t="t" r="r" b="b"/>
              <a:pathLst>
                <a:path w="659764" h="403860">
                  <a:moveTo>
                    <a:pt x="44725" y="0"/>
                  </a:moveTo>
                  <a:lnTo>
                    <a:pt x="0" y="91636"/>
                  </a:lnTo>
                  <a:lnTo>
                    <a:pt x="545543" y="357901"/>
                  </a:lnTo>
                  <a:lnTo>
                    <a:pt x="523180" y="403720"/>
                  </a:lnTo>
                  <a:lnTo>
                    <a:pt x="659542" y="356807"/>
                  </a:lnTo>
                  <a:lnTo>
                    <a:pt x="612631" y="220445"/>
                  </a:lnTo>
                  <a:lnTo>
                    <a:pt x="590269" y="266263"/>
                  </a:lnTo>
                  <a:lnTo>
                    <a:pt x="4472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87575" y="2482678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5" h="774064">
                  <a:moveTo>
                    <a:pt x="386811" y="0"/>
                  </a:moveTo>
                  <a:lnTo>
                    <a:pt x="338290" y="3013"/>
                  </a:lnTo>
                  <a:lnTo>
                    <a:pt x="291568" y="11813"/>
                  </a:lnTo>
                  <a:lnTo>
                    <a:pt x="247007" y="26036"/>
                  </a:lnTo>
                  <a:lnTo>
                    <a:pt x="204969" y="45320"/>
                  </a:lnTo>
                  <a:lnTo>
                    <a:pt x="165817" y="69303"/>
                  </a:lnTo>
                  <a:lnTo>
                    <a:pt x="129914" y="97622"/>
                  </a:lnTo>
                  <a:lnTo>
                    <a:pt x="97622" y="129914"/>
                  </a:lnTo>
                  <a:lnTo>
                    <a:pt x="69303" y="165817"/>
                  </a:lnTo>
                  <a:lnTo>
                    <a:pt x="45320" y="204969"/>
                  </a:lnTo>
                  <a:lnTo>
                    <a:pt x="26036" y="247007"/>
                  </a:lnTo>
                  <a:lnTo>
                    <a:pt x="11813" y="291568"/>
                  </a:lnTo>
                  <a:lnTo>
                    <a:pt x="3013" y="338290"/>
                  </a:lnTo>
                  <a:lnTo>
                    <a:pt x="0" y="386811"/>
                  </a:lnTo>
                  <a:lnTo>
                    <a:pt x="3013" y="435332"/>
                  </a:lnTo>
                  <a:lnTo>
                    <a:pt x="11813" y="482054"/>
                  </a:lnTo>
                  <a:lnTo>
                    <a:pt x="26036" y="526616"/>
                  </a:lnTo>
                  <a:lnTo>
                    <a:pt x="45320" y="568654"/>
                  </a:lnTo>
                  <a:lnTo>
                    <a:pt x="69303" y="607805"/>
                  </a:lnTo>
                  <a:lnTo>
                    <a:pt x="97622" y="643709"/>
                  </a:lnTo>
                  <a:lnTo>
                    <a:pt x="129914" y="676001"/>
                  </a:lnTo>
                  <a:lnTo>
                    <a:pt x="165817" y="704320"/>
                  </a:lnTo>
                  <a:lnTo>
                    <a:pt x="204969" y="728303"/>
                  </a:lnTo>
                  <a:lnTo>
                    <a:pt x="247007" y="747587"/>
                  </a:lnTo>
                  <a:lnTo>
                    <a:pt x="291568" y="761810"/>
                  </a:lnTo>
                  <a:lnTo>
                    <a:pt x="338290" y="770610"/>
                  </a:lnTo>
                  <a:lnTo>
                    <a:pt x="386811" y="773624"/>
                  </a:lnTo>
                  <a:lnTo>
                    <a:pt x="435332" y="770610"/>
                  </a:lnTo>
                  <a:lnTo>
                    <a:pt x="482054" y="761810"/>
                  </a:lnTo>
                  <a:lnTo>
                    <a:pt x="526616" y="747587"/>
                  </a:lnTo>
                  <a:lnTo>
                    <a:pt x="568654" y="728303"/>
                  </a:lnTo>
                  <a:lnTo>
                    <a:pt x="607805" y="704320"/>
                  </a:lnTo>
                  <a:lnTo>
                    <a:pt x="643709" y="676001"/>
                  </a:lnTo>
                  <a:lnTo>
                    <a:pt x="676001" y="643709"/>
                  </a:lnTo>
                  <a:lnTo>
                    <a:pt x="704320" y="607805"/>
                  </a:lnTo>
                  <a:lnTo>
                    <a:pt x="728303" y="568654"/>
                  </a:lnTo>
                  <a:lnTo>
                    <a:pt x="747587" y="526616"/>
                  </a:lnTo>
                  <a:lnTo>
                    <a:pt x="761810" y="482054"/>
                  </a:lnTo>
                  <a:lnTo>
                    <a:pt x="770610" y="435332"/>
                  </a:lnTo>
                  <a:lnTo>
                    <a:pt x="773624" y="386811"/>
                  </a:lnTo>
                  <a:lnTo>
                    <a:pt x="770610" y="338290"/>
                  </a:lnTo>
                  <a:lnTo>
                    <a:pt x="761810" y="291568"/>
                  </a:lnTo>
                  <a:lnTo>
                    <a:pt x="747587" y="247007"/>
                  </a:lnTo>
                  <a:lnTo>
                    <a:pt x="728303" y="204969"/>
                  </a:lnTo>
                  <a:lnTo>
                    <a:pt x="704320" y="165817"/>
                  </a:lnTo>
                  <a:lnTo>
                    <a:pt x="676001" y="129914"/>
                  </a:lnTo>
                  <a:lnTo>
                    <a:pt x="643709" y="97622"/>
                  </a:lnTo>
                  <a:lnTo>
                    <a:pt x="607805" y="69303"/>
                  </a:lnTo>
                  <a:lnTo>
                    <a:pt x="568654" y="45320"/>
                  </a:lnTo>
                  <a:lnTo>
                    <a:pt x="526616" y="26036"/>
                  </a:lnTo>
                  <a:lnTo>
                    <a:pt x="482054" y="11813"/>
                  </a:lnTo>
                  <a:lnTo>
                    <a:pt x="435332" y="3013"/>
                  </a:lnTo>
                  <a:lnTo>
                    <a:pt x="38681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97617" y="2978261"/>
              <a:ext cx="659765" cy="403860"/>
            </a:xfrm>
            <a:custGeom>
              <a:avLst/>
              <a:gdLst/>
              <a:ahLst/>
              <a:cxnLst/>
              <a:rect l="l" t="t" r="r" b="b"/>
              <a:pathLst>
                <a:path w="659764" h="403860">
                  <a:moveTo>
                    <a:pt x="523180" y="0"/>
                  </a:moveTo>
                  <a:lnTo>
                    <a:pt x="545543" y="45819"/>
                  </a:lnTo>
                  <a:lnTo>
                    <a:pt x="0" y="312082"/>
                  </a:lnTo>
                  <a:lnTo>
                    <a:pt x="44725" y="403720"/>
                  </a:lnTo>
                  <a:lnTo>
                    <a:pt x="590269" y="137455"/>
                  </a:lnTo>
                  <a:lnTo>
                    <a:pt x="612631" y="183274"/>
                  </a:lnTo>
                  <a:lnTo>
                    <a:pt x="659542" y="46912"/>
                  </a:lnTo>
                  <a:lnTo>
                    <a:pt x="52318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96865" y="2895824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2" y="0"/>
                  </a:moveTo>
                  <a:lnTo>
                    <a:pt x="338291" y="3013"/>
                  </a:lnTo>
                  <a:lnTo>
                    <a:pt x="291569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9" y="761811"/>
                  </a:lnTo>
                  <a:lnTo>
                    <a:pt x="338291" y="770611"/>
                  </a:lnTo>
                  <a:lnTo>
                    <a:pt x="386812" y="773625"/>
                  </a:lnTo>
                  <a:lnTo>
                    <a:pt x="435333" y="770611"/>
                  </a:lnTo>
                  <a:lnTo>
                    <a:pt x="482056" y="761811"/>
                  </a:lnTo>
                  <a:lnTo>
                    <a:pt x="526617" y="747588"/>
                  </a:lnTo>
                  <a:lnTo>
                    <a:pt x="568655" y="728304"/>
                  </a:lnTo>
                  <a:lnTo>
                    <a:pt x="607806" y="704321"/>
                  </a:lnTo>
                  <a:lnTo>
                    <a:pt x="643709" y="676002"/>
                  </a:lnTo>
                  <a:lnTo>
                    <a:pt x="676002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2" y="129915"/>
                  </a:lnTo>
                  <a:lnTo>
                    <a:pt x="643709" y="97622"/>
                  </a:lnTo>
                  <a:lnTo>
                    <a:pt x="607806" y="69304"/>
                  </a:lnTo>
                  <a:lnTo>
                    <a:pt x="568655" y="45321"/>
                  </a:lnTo>
                  <a:lnTo>
                    <a:pt x="526617" y="26036"/>
                  </a:lnTo>
                  <a:lnTo>
                    <a:pt x="482056" y="11813"/>
                  </a:lnTo>
                  <a:lnTo>
                    <a:pt x="435333" y="3013"/>
                  </a:lnTo>
                  <a:lnTo>
                    <a:pt x="38681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7377" y="3783043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79">
                  <a:moveTo>
                    <a:pt x="220436" y="0"/>
                  </a:moveTo>
                  <a:lnTo>
                    <a:pt x="0" y="0"/>
                  </a:lnTo>
                  <a:lnTo>
                    <a:pt x="0" y="220436"/>
                  </a:lnTo>
                  <a:lnTo>
                    <a:pt x="220436" y="220436"/>
                  </a:lnTo>
                  <a:lnTo>
                    <a:pt x="220436" y="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8495" y="3669450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281668" y="0"/>
                  </a:moveTo>
                  <a:lnTo>
                    <a:pt x="206789" y="2284"/>
                  </a:lnTo>
                  <a:lnTo>
                    <a:pt x="139504" y="8731"/>
                  </a:lnTo>
                  <a:lnTo>
                    <a:pt x="82498" y="18731"/>
                  </a:lnTo>
                  <a:lnTo>
                    <a:pt x="38455" y="31674"/>
                  </a:lnTo>
                  <a:lnTo>
                    <a:pt x="0" y="63953"/>
                  </a:lnTo>
                  <a:lnTo>
                    <a:pt x="0" y="319767"/>
                  </a:lnTo>
                  <a:lnTo>
                    <a:pt x="38455" y="352045"/>
                  </a:lnTo>
                  <a:lnTo>
                    <a:pt x="82498" y="364989"/>
                  </a:lnTo>
                  <a:lnTo>
                    <a:pt x="139504" y="374989"/>
                  </a:lnTo>
                  <a:lnTo>
                    <a:pt x="206789" y="381436"/>
                  </a:lnTo>
                  <a:lnTo>
                    <a:pt x="281668" y="383720"/>
                  </a:lnTo>
                  <a:lnTo>
                    <a:pt x="356546" y="381436"/>
                  </a:lnTo>
                  <a:lnTo>
                    <a:pt x="423831" y="374989"/>
                  </a:lnTo>
                  <a:lnTo>
                    <a:pt x="480837" y="364989"/>
                  </a:lnTo>
                  <a:lnTo>
                    <a:pt x="524880" y="352045"/>
                  </a:lnTo>
                  <a:lnTo>
                    <a:pt x="563336" y="319767"/>
                  </a:lnTo>
                  <a:lnTo>
                    <a:pt x="563336" y="63953"/>
                  </a:lnTo>
                  <a:lnTo>
                    <a:pt x="524880" y="31674"/>
                  </a:lnTo>
                  <a:lnTo>
                    <a:pt x="480837" y="18731"/>
                  </a:lnTo>
                  <a:lnTo>
                    <a:pt x="423831" y="8731"/>
                  </a:lnTo>
                  <a:lnTo>
                    <a:pt x="356546" y="2284"/>
                  </a:lnTo>
                  <a:lnTo>
                    <a:pt x="281668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38495" y="3669450"/>
              <a:ext cx="563880" cy="384175"/>
            </a:xfrm>
            <a:custGeom>
              <a:avLst/>
              <a:gdLst/>
              <a:ahLst/>
              <a:cxnLst/>
              <a:rect l="l" t="t" r="r" b="b"/>
              <a:pathLst>
                <a:path w="563879" h="384175">
                  <a:moveTo>
                    <a:pt x="563336" y="63953"/>
                  </a:moveTo>
                  <a:lnTo>
                    <a:pt x="524880" y="96232"/>
                  </a:lnTo>
                  <a:lnTo>
                    <a:pt x="480837" y="109175"/>
                  </a:lnTo>
                  <a:lnTo>
                    <a:pt x="423831" y="119175"/>
                  </a:lnTo>
                  <a:lnTo>
                    <a:pt x="356546" y="125622"/>
                  </a:lnTo>
                  <a:lnTo>
                    <a:pt x="281668" y="127907"/>
                  </a:lnTo>
                  <a:lnTo>
                    <a:pt x="206789" y="125622"/>
                  </a:lnTo>
                  <a:lnTo>
                    <a:pt x="139504" y="119175"/>
                  </a:lnTo>
                  <a:lnTo>
                    <a:pt x="82498" y="109175"/>
                  </a:lnTo>
                  <a:lnTo>
                    <a:pt x="38455" y="96232"/>
                  </a:lnTo>
                  <a:lnTo>
                    <a:pt x="10061" y="80954"/>
                  </a:lnTo>
                  <a:lnTo>
                    <a:pt x="0" y="63953"/>
                  </a:lnTo>
                </a:path>
                <a:path w="563879" h="384175">
                  <a:moveTo>
                    <a:pt x="0" y="63953"/>
                  </a:moveTo>
                  <a:lnTo>
                    <a:pt x="38455" y="31674"/>
                  </a:lnTo>
                  <a:lnTo>
                    <a:pt x="82498" y="18731"/>
                  </a:lnTo>
                  <a:lnTo>
                    <a:pt x="139504" y="8731"/>
                  </a:lnTo>
                  <a:lnTo>
                    <a:pt x="206789" y="2284"/>
                  </a:lnTo>
                  <a:lnTo>
                    <a:pt x="281668" y="0"/>
                  </a:lnTo>
                  <a:lnTo>
                    <a:pt x="356546" y="2284"/>
                  </a:lnTo>
                  <a:lnTo>
                    <a:pt x="423831" y="8731"/>
                  </a:lnTo>
                  <a:lnTo>
                    <a:pt x="480837" y="18731"/>
                  </a:lnTo>
                  <a:lnTo>
                    <a:pt x="524880" y="31674"/>
                  </a:lnTo>
                  <a:lnTo>
                    <a:pt x="563336" y="63953"/>
                  </a:lnTo>
                  <a:lnTo>
                    <a:pt x="563336" y="319767"/>
                  </a:lnTo>
                  <a:lnTo>
                    <a:pt x="524880" y="352046"/>
                  </a:lnTo>
                  <a:lnTo>
                    <a:pt x="480837" y="364989"/>
                  </a:lnTo>
                  <a:lnTo>
                    <a:pt x="423831" y="374989"/>
                  </a:lnTo>
                  <a:lnTo>
                    <a:pt x="356546" y="381436"/>
                  </a:lnTo>
                  <a:lnTo>
                    <a:pt x="281668" y="383721"/>
                  </a:lnTo>
                  <a:lnTo>
                    <a:pt x="206789" y="381436"/>
                  </a:lnTo>
                  <a:lnTo>
                    <a:pt x="139504" y="374989"/>
                  </a:lnTo>
                  <a:lnTo>
                    <a:pt x="82498" y="364989"/>
                  </a:lnTo>
                  <a:lnTo>
                    <a:pt x="38455" y="352046"/>
                  </a:lnTo>
                  <a:lnTo>
                    <a:pt x="0" y="319767"/>
                  </a:lnTo>
                  <a:lnTo>
                    <a:pt x="0" y="6395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61249" y="2895824"/>
              <a:ext cx="774065" cy="774065"/>
            </a:xfrm>
            <a:custGeom>
              <a:avLst/>
              <a:gdLst/>
              <a:ahLst/>
              <a:cxnLst/>
              <a:rect l="l" t="t" r="r" b="b"/>
              <a:pathLst>
                <a:path w="774064" h="774064">
                  <a:moveTo>
                    <a:pt x="386811" y="0"/>
                  </a:moveTo>
                  <a:lnTo>
                    <a:pt x="338290" y="3013"/>
                  </a:lnTo>
                  <a:lnTo>
                    <a:pt x="291568" y="11813"/>
                  </a:lnTo>
                  <a:lnTo>
                    <a:pt x="247007" y="26036"/>
                  </a:lnTo>
                  <a:lnTo>
                    <a:pt x="204969" y="45321"/>
                  </a:lnTo>
                  <a:lnTo>
                    <a:pt x="165817" y="69304"/>
                  </a:lnTo>
                  <a:lnTo>
                    <a:pt x="129914" y="97622"/>
                  </a:lnTo>
                  <a:lnTo>
                    <a:pt x="97622" y="129915"/>
                  </a:lnTo>
                  <a:lnTo>
                    <a:pt x="69303" y="165818"/>
                  </a:lnTo>
                  <a:lnTo>
                    <a:pt x="45320" y="204970"/>
                  </a:lnTo>
                  <a:lnTo>
                    <a:pt x="26036" y="247008"/>
                  </a:lnTo>
                  <a:lnTo>
                    <a:pt x="11813" y="291569"/>
                  </a:lnTo>
                  <a:lnTo>
                    <a:pt x="3013" y="338291"/>
                  </a:lnTo>
                  <a:lnTo>
                    <a:pt x="0" y="386812"/>
                  </a:lnTo>
                  <a:lnTo>
                    <a:pt x="3013" y="435333"/>
                  </a:lnTo>
                  <a:lnTo>
                    <a:pt x="11813" y="482056"/>
                  </a:lnTo>
                  <a:lnTo>
                    <a:pt x="26036" y="526617"/>
                  </a:lnTo>
                  <a:lnTo>
                    <a:pt x="45320" y="568655"/>
                  </a:lnTo>
                  <a:lnTo>
                    <a:pt x="69303" y="607807"/>
                  </a:lnTo>
                  <a:lnTo>
                    <a:pt x="97622" y="643710"/>
                  </a:lnTo>
                  <a:lnTo>
                    <a:pt x="129914" y="676002"/>
                  </a:lnTo>
                  <a:lnTo>
                    <a:pt x="165817" y="704321"/>
                  </a:lnTo>
                  <a:lnTo>
                    <a:pt x="204969" y="728304"/>
                  </a:lnTo>
                  <a:lnTo>
                    <a:pt x="247007" y="747588"/>
                  </a:lnTo>
                  <a:lnTo>
                    <a:pt x="291568" y="761811"/>
                  </a:lnTo>
                  <a:lnTo>
                    <a:pt x="338290" y="770611"/>
                  </a:lnTo>
                  <a:lnTo>
                    <a:pt x="386811" y="773625"/>
                  </a:lnTo>
                  <a:lnTo>
                    <a:pt x="435332" y="770611"/>
                  </a:lnTo>
                  <a:lnTo>
                    <a:pt x="482054" y="761811"/>
                  </a:lnTo>
                  <a:lnTo>
                    <a:pt x="526616" y="747588"/>
                  </a:lnTo>
                  <a:lnTo>
                    <a:pt x="568654" y="728304"/>
                  </a:lnTo>
                  <a:lnTo>
                    <a:pt x="607805" y="704321"/>
                  </a:lnTo>
                  <a:lnTo>
                    <a:pt x="643709" y="676002"/>
                  </a:lnTo>
                  <a:lnTo>
                    <a:pt x="676001" y="643710"/>
                  </a:lnTo>
                  <a:lnTo>
                    <a:pt x="704320" y="607807"/>
                  </a:lnTo>
                  <a:lnTo>
                    <a:pt x="728303" y="568655"/>
                  </a:lnTo>
                  <a:lnTo>
                    <a:pt x="747587" y="526617"/>
                  </a:lnTo>
                  <a:lnTo>
                    <a:pt x="761810" y="482056"/>
                  </a:lnTo>
                  <a:lnTo>
                    <a:pt x="770610" y="435333"/>
                  </a:lnTo>
                  <a:lnTo>
                    <a:pt x="773624" y="386812"/>
                  </a:lnTo>
                  <a:lnTo>
                    <a:pt x="770610" y="338291"/>
                  </a:lnTo>
                  <a:lnTo>
                    <a:pt x="761810" y="291569"/>
                  </a:lnTo>
                  <a:lnTo>
                    <a:pt x="747587" y="247008"/>
                  </a:lnTo>
                  <a:lnTo>
                    <a:pt x="728303" y="204970"/>
                  </a:lnTo>
                  <a:lnTo>
                    <a:pt x="704320" y="165818"/>
                  </a:lnTo>
                  <a:lnTo>
                    <a:pt x="676001" y="129915"/>
                  </a:lnTo>
                  <a:lnTo>
                    <a:pt x="643709" y="97622"/>
                  </a:lnTo>
                  <a:lnTo>
                    <a:pt x="607805" y="69304"/>
                  </a:lnTo>
                  <a:lnTo>
                    <a:pt x="568654" y="45321"/>
                  </a:lnTo>
                  <a:lnTo>
                    <a:pt x="526616" y="26036"/>
                  </a:lnTo>
                  <a:lnTo>
                    <a:pt x="482054" y="11813"/>
                  </a:lnTo>
                  <a:lnTo>
                    <a:pt x="435332" y="3013"/>
                  </a:lnTo>
                  <a:lnTo>
                    <a:pt x="38681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28049" y="2183231"/>
              <a:ext cx="2376805" cy="1201420"/>
            </a:xfrm>
            <a:custGeom>
              <a:avLst/>
              <a:gdLst/>
              <a:ahLst/>
              <a:cxnLst/>
              <a:rect l="l" t="t" r="r" b="b"/>
              <a:pathLst>
                <a:path w="2376804" h="1201420">
                  <a:moveTo>
                    <a:pt x="709015" y="1099413"/>
                  </a:moveTo>
                  <a:lnTo>
                    <a:pt x="607047" y="997445"/>
                  </a:lnTo>
                  <a:lnTo>
                    <a:pt x="607047" y="1048423"/>
                  </a:lnTo>
                  <a:lnTo>
                    <a:pt x="0" y="1048423"/>
                  </a:lnTo>
                  <a:lnTo>
                    <a:pt x="0" y="1150391"/>
                  </a:lnTo>
                  <a:lnTo>
                    <a:pt x="607047" y="1150391"/>
                  </a:lnTo>
                  <a:lnTo>
                    <a:pt x="607047" y="1201381"/>
                  </a:lnTo>
                  <a:lnTo>
                    <a:pt x="709015" y="1099413"/>
                  </a:lnTo>
                  <a:close/>
                </a:path>
                <a:path w="2376804" h="1201420">
                  <a:moveTo>
                    <a:pt x="709015" y="101981"/>
                  </a:moveTo>
                  <a:lnTo>
                    <a:pt x="607047" y="0"/>
                  </a:lnTo>
                  <a:lnTo>
                    <a:pt x="607047" y="50990"/>
                  </a:lnTo>
                  <a:lnTo>
                    <a:pt x="0" y="50990"/>
                  </a:lnTo>
                  <a:lnTo>
                    <a:pt x="0" y="152958"/>
                  </a:lnTo>
                  <a:lnTo>
                    <a:pt x="607047" y="152958"/>
                  </a:lnTo>
                  <a:lnTo>
                    <a:pt x="607047" y="203949"/>
                  </a:lnTo>
                  <a:lnTo>
                    <a:pt x="709015" y="101981"/>
                  </a:lnTo>
                  <a:close/>
                </a:path>
                <a:path w="2376804" h="1201420">
                  <a:moveTo>
                    <a:pt x="2376589" y="1099413"/>
                  </a:moveTo>
                  <a:lnTo>
                    <a:pt x="2274620" y="997445"/>
                  </a:lnTo>
                  <a:lnTo>
                    <a:pt x="2274620" y="1048423"/>
                  </a:lnTo>
                  <a:lnTo>
                    <a:pt x="1667560" y="1048423"/>
                  </a:lnTo>
                  <a:lnTo>
                    <a:pt x="1667560" y="1150391"/>
                  </a:lnTo>
                  <a:lnTo>
                    <a:pt x="2274620" y="1150391"/>
                  </a:lnTo>
                  <a:lnTo>
                    <a:pt x="2274620" y="1201381"/>
                  </a:lnTo>
                  <a:lnTo>
                    <a:pt x="2376589" y="1099413"/>
                  </a:lnTo>
                  <a:close/>
                </a:path>
                <a:path w="2376804" h="1201420">
                  <a:moveTo>
                    <a:pt x="2376589" y="101981"/>
                  </a:moveTo>
                  <a:lnTo>
                    <a:pt x="2274620" y="0"/>
                  </a:lnTo>
                  <a:lnTo>
                    <a:pt x="2274620" y="50990"/>
                  </a:lnTo>
                  <a:lnTo>
                    <a:pt x="1667560" y="50990"/>
                  </a:lnTo>
                  <a:lnTo>
                    <a:pt x="1667560" y="152958"/>
                  </a:lnTo>
                  <a:lnTo>
                    <a:pt x="2274620" y="152958"/>
                  </a:lnTo>
                  <a:lnTo>
                    <a:pt x="2274620" y="203949"/>
                  </a:lnTo>
                  <a:lnTo>
                    <a:pt x="2376589" y="101981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441557" y="3816621"/>
            <a:ext cx="1518285" cy="918844"/>
            <a:chOff x="7441557" y="3816621"/>
            <a:chExt cx="1518285" cy="918844"/>
          </a:xfrm>
        </p:grpSpPr>
        <p:sp>
          <p:nvSpPr>
            <p:cNvPr id="20" name="object 20"/>
            <p:cNvSpPr/>
            <p:nvPr/>
          </p:nvSpPr>
          <p:spPr>
            <a:xfrm>
              <a:off x="7446319" y="3821384"/>
              <a:ext cx="1508760" cy="909319"/>
            </a:xfrm>
            <a:custGeom>
              <a:avLst/>
              <a:gdLst/>
              <a:ahLst/>
              <a:cxnLst/>
              <a:rect l="l" t="t" r="r" b="b"/>
              <a:pathLst>
                <a:path w="1508759" h="909320">
                  <a:moveTo>
                    <a:pt x="1508761" y="151541"/>
                  </a:moveTo>
                  <a:lnTo>
                    <a:pt x="1478629" y="194083"/>
                  </a:lnTo>
                  <a:lnTo>
                    <a:pt x="1427696" y="219953"/>
                  </a:lnTo>
                  <a:lnTo>
                    <a:pt x="1355037" y="243237"/>
                  </a:lnTo>
                  <a:lnTo>
                    <a:pt x="1311351" y="253750"/>
                  </a:lnTo>
                  <a:lnTo>
                    <a:pt x="1263182" y="263426"/>
                  </a:lnTo>
                  <a:lnTo>
                    <a:pt x="1210847" y="272202"/>
                  </a:lnTo>
                  <a:lnTo>
                    <a:pt x="1154660" y="280014"/>
                  </a:lnTo>
                  <a:lnTo>
                    <a:pt x="1094939" y="286798"/>
                  </a:lnTo>
                  <a:lnTo>
                    <a:pt x="1031999" y="292491"/>
                  </a:lnTo>
                  <a:lnTo>
                    <a:pt x="966158" y="297029"/>
                  </a:lnTo>
                  <a:lnTo>
                    <a:pt x="897730" y="300350"/>
                  </a:lnTo>
                  <a:lnTo>
                    <a:pt x="827032" y="302388"/>
                  </a:lnTo>
                  <a:lnTo>
                    <a:pt x="754380" y="303082"/>
                  </a:lnTo>
                  <a:lnTo>
                    <a:pt x="681728" y="302388"/>
                  </a:lnTo>
                  <a:lnTo>
                    <a:pt x="611030" y="300350"/>
                  </a:lnTo>
                  <a:lnTo>
                    <a:pt x="542602" y="297029"/>
                  </a:lnTo>
                  <a:lnTo>
                    <a:pt x="476760" y="292491"/>
                  </a:lnTo>
                  <a:lnTo>
                    <a:pt x="413821" y="286798"/>
                  </a:lnTo>
                  <a:lnTo>
                    <a:pt x="354100" y="280014"/>
                  </a:lnTo>
                  <a:lnTo>
                    <a:pt x="297913" y="272202"/>
                  </a:lnTo>
                  <a:lnTo>
                    <a:pt x="245578" y="263426"/>
                  </a:lnTo>
                  <a:lnTo>
                    <a:pt x="197409" y="253750"/>
                  </a:lnTo>
                  <a:lnTo>
                    <a:pt x="153723" y="243237"/>
                  </a:lnTo>
                  <a:lnTo>
                    <a:pt x="114836" y="231950"/>
                  </a:lnTo>
                  <a:lnTo>
                    <a:pt x="52724" y="207310"/>
                  </a:lnTo>
                  <a:lnTo>
                    <a:pt x="13602" y="180337"/>
                  </a:lnTo>
                  <a:lnTo>
                    <a:pt x="3453" y="166135"/>
                  </a:lnTo>
                  <a:lnTo>
                    <a:pt x="0" y="151541"/>
                  </a:lnTo>
                </a:path>
                <a:path w="1508759" h="909320">
                  <a:moveTo>
                    <a:pt x="0" y="151541"/>
                  </a:moveTo>
                  <a:lnTo>
                    <a:pt x="30131" y="108999"/>
                  </a:lnTo>
                  <a:lnTo>
                    <a:pt x="81064" y="83129"/>
                  </a:lnTo>
                  <a:lnTo>
                    <a:pt x="153723" y="59845"/>
                  </a:lnTo>
                  <a:lnTo>
                    <a:pt x="197409" y="49332"/>
                  </a:lnTo>
                  <a:lnTo>
                    <a:pt x="245578" y="39655"/>
                  </a:lnTo>
                  <a:lnTo>
                    <a:pt x="297913" y="30880"/>
                  </a:lnTo>
                  <a:lnTo>
                    <a:pt x="354100" y="23068"/>
                  </a:lnTo>
                  <a:lnTo>
                    <a:pt x="413821" y="16284"/>
                  </a:lnTo>
                  <a:lnTo>
                    <a:pt x="476760" y="10591"/>
                  </a:lnTo>
                  <a:lnTo>
                    <a:pt x="542602" y="6052"/>
                  </a:lnTo>
                  <a:lnTo>
                    <a:pt x="611030" y="2732"/>
                  </a:lnTo>
                  <a:lnTo>
                    <a:pt x="681728" y="693"/>
                  </a:lnTo>
                  <a:lnTo>
                    <a:pt x="754380" y="0"/>
                  </a:lnTo>
                  <a:lnTo>
                    <a:pt x="827032" y="693"/>
                  </a:lnTo>
                  <a:lnTo>
                    <a:pt x="897730" y="2732"/>
                  </a:lnTo>
                  <a:lnTo>
                    <a:pt x="966158" y="6052"/>
                  </a:lnTo>
                  <a:lnTo>
                    <a:pt x="1031999" y="10591"/>
                  </a:lnTo>
                  <a:lnTo>
                    <a:pt x="1094939" y="16284"/>
                  </a:lnTo>
                  <a:lnTo>
                    <a:pt x="1154660" y="23068"/>
                  </a:lnTo>
                  <a:lnTo>
                    <a:pt x="1210847" y="30880"/>
                  </a:lnTo>
                  <a:lnTo>
                    <a:pt x="1263182" y="39655"/>
                  </a:lnTo>
                  <a:lnTo>
                    <a:pt x="1311351" y="49332"/>
                  </a:lnTo>
                  <a:lnTo>
                    <a:pt x="1355037" y="59845"/>
                  </a:lnTo>
                  <a:lnTo>
                    <a:pt x="1393924" y="71132"/>
                  </a:lnTo>
                  <a:lnTo>
                    <a:pt x="1456036" y="95772"/>
                  </a:lnTo>
                  <a:lnTo>
                    <a:pt x="1495158" y="122744"/>
                  </a:lnTo>
                  <a:lnTo>
                    <a:pt x="1508761" y="151541"/>
                  </a:lnTo>
                  <a:lnTo>
                    <a:pt x="1508761" y="757706"/>
                  </a:lnTo>
                  <a:lnTo>
                    <a:pt x="1478629" y="800249"/>
                  </a:lnTo>
                  <a:lnTo>
                    <a:pt x="1427696" y="826118"/>
                  </a:lnTo>
                  <a:lnTo>
                    <a:pt x="1355037" y="849402"/>
                  </a:lnTo>
                  <a:lnTo>
                    <a:pt x="1311351" y="859915"/>
                  </a:lnTo>
                  <a:lnTo>
                    <a:pt x="1263182" y="869592"/>
                  </a:lnTo>
                  <a:lnTo>
                    <a:pt x="1210847" y="878367"/>
                  </a:lnTo>
                  <a:lnTo>
                    <a:pt x="1154660" y="886179"/>
                  </a:lnTo>
                  <a:lnTo>
                    <a:pt x="1094939" y="892963"/>
                  </a:lnTo>
                  <a:lnTo>
                    <a:pt x="1031999" y="898656"/>
                  </a:lnTo>
                  <a:lnTo>
                    <a:pt x="966158" y="903195"/>
                  </a:lnTo>
                  <a:lnTo>
                    <a:pt x="897730" y="906515"/>
                  </a:lnTo>
                  <a:lnTo>
                    <a:pt x="827032" y="908554"/>
                  </a:lnTo>
                  <a:lnTo>
                    <a:pt x="754380" y="909248"/>
                  </a:lnTo>
                  <a:lnTo>
                    <a:pt x="681728" y="908554"/>
                  </a:lnTo>
                  <a:lnTo>
                    <a:pt x="611030" y="906515"/>
                  </a:lnTo>
                  <a:lnTo>
                    <a:pt x="542602" y="903195"/>
                  </a:lnTo>
                  <a:lnTo>
                    <a:pt x="476760" y="898656"/>
                  </a:lnTo>
                  <a:lnTo>
                    <a:pt x="413821" y="892963"/>
                  </a:lnTo>
                  <a:lnTo>
                    <a:pt x="354100" y="886179"/>
                  </a:lnTo>
                  <a:lnTo>
                    <a:pt x="297913" y="878367"/>
                  </a:lnTo>
                  <a:lnTo>
                    <a:pt x="245578" y="869592"/>
                  </a:lnTo>
                  <a:lnTo>
                    <a:pt x="197409" y="859915"/>
                  </a:lnTo>
                  <a:lnTo>
                    <a:pt x="153723" y="849402"/>
                  </a:lnTo>
                  <a:lnTo>
                    <a:pt x="114836" y="838115"/>
                  </a:lnTo>
                  <a:lnTo>
                    <a:pt x="52724" y="813475"/>
                  </a:lnTo>
                  <a:lnTo>
                    <a:pt x="13602" y="786503"/>
                  </a:lnTo>
                  <a:lnTo>
                    <a:pt x="0" y="757706"/>
                  </a:lnTo>
                  <a:lnTo>
                    <a:pt x="0" y="15154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71139" y="4179671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463570" y="0"/>
                  </a:moveTo>
                  <a:lnTo>
                    <a:pt x="0" y="0"/>
                  </a:lnTo>
                  <a:lnTo>
                    <a:pt x="0" y="463570"/>
                  </a:lnTo>
                  <a:lnTo>
                    <a:pt x="340589" y="463570"/>
                  </a:lnTo>
                  <a:lnTo>
                    <a:pt x="463570" y="340590"/>
                  </a:lnTo>
                  <a:lnTo>
                    <a:pt x="4635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11728" y="4520262"/>
              <a:ext cx="123189" cy="123189"/>
            </a:xfrm>
            <a:custGeom>
              <a:avLst/>
              <a:gdLst/>
              <a:ahLst/>
              <a:cxnLst/>
              <a:rect l="l" t="t" r="r" b="b"/>
              <a:pathLst>
                <a:path w="123190" h="123189">
                  <a:moveTo>
                    <a:pt x="122980" y="0"/>
                  </a:moveTo>
                  <a:lnTo>
                    <a:pt x="24596" y="24595"/>
                  </a:lnTo>
                  <a:lnTo>
                    <a:pt x="0" y="122980"/>
                  </a:lnTo>
                  <a:lnTo>
                    <a:pt x="122980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92052" y="4179671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463570" y="0"/>
                  </a:moveTo>
                  <a:lnTo>
                    <a:pt x="0" y="0"/>
                  </a:lnTo>
                  <a:lnTo>
                    <a:pt x="0" y="463570"/>
                  </a:lnTo>
                  <a:lnTo>
                    <a:pt x="340589" y="463570"/>
                  </a:lnTo>
                  <a:lnTo>
                    <a:pt x="463570" y="340590"/>
                  </a:lnTo>
                  <a:lnTo>
                    <a:pt x="4635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32642" y="4520262"/>
              <a:ext cx="123189" cy="123189"/>
            </a:xfrm>
            <a:custGeom>
              <a:avLst/>
              <a:gdLst/>
              <a:ahLst/>
              <a:cxnLst/>
              <a:rect l="l" t="t" r="r" b="b"/>
              <a:pathLst>
                <a:path w="123190" h="123189">
                  <a:moveTo>
                    <a:pt x="122980" y="0"/>
                  </a:moveTo>
                  <a:lnTo>
                    <a:pt x="24596" y="24595"/>
                  </a:lnTo>
                  <a:lnTo>
                    <a:pt x="0" y="122980"/>
                  </a:lnTo>
                  <a:lnTo>
                    <a:pt x="122980" y="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238168" y="1713483"/>
            <a:ext cx="1259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Microsoft Sans Serif"/>
                <a:cs typeface="Microsoft Sans Serif"/>
              </a:rPr>
              <a:t>Re-load</a:t>
            </a:r>
            <a:r>
              <a:rPr sz="1600" spc="-80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state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80082" y="3767835"/>
            <a:ext cx="15678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20" dirty="0">
                <a:latin typeface="Microsoft Sans Serif"/>
                <a:cs typeface="Microsoft Sans Serif"/>
              </a:rPr>
              <a:t>Reset </a:t>
            </a:r>
            <a:r>
              <a:rPr sz="1600" spc="45" dirty="0">
                <a:latin typeface="Microsoft Sans Serif"/>
                <a:cs typeface="Microsoft Sans Serif"/>
              </a:rPr>
              <a:t>positions 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in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85" dirty="0">
                <a:latin typeface="Microsoft Sans Serif"/>
                <a:cs typeface="Microsoft Sans Serif"/>
              </a:rPr>
              <a:t>input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streams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625" y="1856079"/>
            <a:ext cx="5487670" cy="2174875"/>
          </a:xfrm>
          <a:custGeom>
            <a:avLst/>
            <a:gdLst/>
            <a:ahLst/>
            <a:cxnLst/>
            <a:rect l="l" t="t" r="r" b="b"/>
            <a:pathLst>
              <a:path w="5487670" h="2174875">
                <a:moveTo>
                  <a:pt x="5267439" y="2025904"/>
                </a:moveTo>
                <a:lnTo>
                  <a:pt x="196164" y="1531188"/>
                </a:lnTo>
                <a:lnTo>
                  <a:pt x="196278" y="1529956"/>
                </a:lnTo>
                <a:lnTo>
                  <a:pt x="199402" y="1498015"/>
                </a:lnTo>
                <a:lnTo>
                  <a:pt x="119862" y="1528533"/>
                </a:lnTo>
                <a:lnTo>
                  <a:pt x="191998" y="1573847"/>
                </a:lnTo>
                <a:lnTo>
                  <a:pt x="195237" y="1540675"/>
                </a:lnTo>
                <a:lnTo>
                  <a:pt x="5266512" y="2035378"/>
                </a:lnTo>
                <a:lnTo>
                  <a:pt x="5267439" y="2025904"/>
                </a:lnTo>
                <a:close/>
              </a:path>
              <a:path w="5487670" h="2174875">
                <a:moveTo>
                  <a:pt x="5419064" y="2165312"/>
                </a:moveTo>
                <a:lnTo>
                  <a:pt x="3915867" y="2038832"/>
                </a:lnTo>
                <a:lnTo>
                  <a:pt x="3915956" y="2037765"/>
                </a:lnTo>
                <a:lnTo>
                  <a:pt x="3918661" y="2005609"/>
                </a:lnTo>
                <a:lnTo>
                  <a:pt x="3839527" y="2037181"/>
                </a:lnTo>
                <a:lnTo>
                  <a:pt x="3912273" y="2081542"/>
                </a:lnTo>
                <a:lnTo>
                  <a:pt x="3915067" y="2048319"/>
                </a:lnTo>
                <a:lnTo>
                  <a:pt x="5418264" y="2174798"/>
                </a:lnTo>
                <a:lnTo>
                  <a:pt x="5419064" y="2165312"/>
                </a:lnTo>
                <a:close/>
              </a:path>
              <a:path w="5487670" h="2174875">
                <a:moveTo>
                  <a:pt x="5419903" y="1954961"/>
                </a:moveTo>
                <a:lnTo>
                  <a:pt x="74828" y="517309"/>
                </a:lnTo>
                <a:lnTo>
                  <a:pt x="75717" y="513994"/>
                </a:lnTo>
                <a:lnTo>
                  <a:pt x="83489" y="485114"/>
                </a:lnTo>
                <a:lnTo>
                  <a:pt x="0" y="502107"/>
                </a:lnTo>
                <a:lnTo>
                  <a:pt x="63690" y="558698"/>
                </a:lnTo>
                <a:lnTo>
                  <a:pt x="72351" y="526503"/>
                </a:lnTo>
                <a:lnTo>
                  <a:pt x="5417439" y="1964156"/>
                </a:lnTo>
                <a:lnTo>
                  <a:pt x="5419903" y="1954961"/>
                </a:lnTo>
                <a:close/>
              </a:path>
              <a:path w="5487670" h="2174875">
                <a:moveTo>
                  <a:pt x="5487136" y="1899043"/>
                </a:moveTo>
                <a:lnTo>
                  <a:pt x="3717620" y="51739"/>
                </a:lnTo>
                <a:lnTo>
                  <a:pt x="3727196" y="42570"/>
                </a:lnTo>
                <a:lnTo>
                  <a:pt x="3741699" y="28676"/>
                </a:lnTo>
                <a:lnTo>
                  <a:pt x="3661473" y="0"/>
                </a:lnTo>
                <a:lnTo>
                  <a:pt x="3686670" y="81381"/>
                </a:lnTo>
                <a:lnTo>
                  <a:pt x="3710736" y="58331"/>
                </a:lnTo>
                <a:lnTo>
                  <a:pt x="5480253" y="1905635"/>
                </a:lnTo>
                <a:lnTo>
                  <a:pt x="5487136" y="1899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7898" y="909827"/>
            <a:ext cx="3021965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7000"/>
              </a:lnSpc>
              <a:spcBef>
                <a:spcPts val="100"/>
              </a:spcBef>
            </a:pPr>
            <a:r>
              <a:rPr sz="2000" spc="10" dirty="0">
                <a:latin typeface="Microsoft Sans Serif"/>
                <a:cs typeface="Microsoft Sans Serif"/>
              </a:rPr>
              <a:t>Rolling </a:t>
            </a:r>
            <a:r>
              <a:rPr sz="2000" spc="25" dirty="0">
                <a:latin typeface="Microsoft Sans Serif"/>
                <a:cs typeface="Microsoft Sans Serif"/>
              </a:rPr>
              <a:t>back </a:t>
            </a:r>
            <a:r>
              <a:rPr sz="2000" spc="85" dirty="0">
                <a:latin typeface="Microsoft Sans Serif"/>
                <a:cs typeface="Microsoft Sans Serif"/>
              </a:rPr>
              <a:t>computation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Re-processing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5" dirty="0">
                <a:latin typeface="Times New Roman"/>
                <a:cs typeface="Times New Roman"/>
              </a:rPr>
              <a:t> </a:t>
            </a:r>
            <a:r>
              <a:rPr spc="35" dirty="0"/>
              <a:t>Time:</a:t>
            </a:r>
            <a:r>
              <a:rPr spc="-20" dirty="0"/>
              <a:t> </a:t>
            </a:r>
            <a:r>
              <a:rPr spc="145" dirty="0"/>
              <a:t>Different</a:t>
            </a:r>
            <a:r>
              <a:rPr spc="-20" dirty="0"/>
              <a:t> </a:t>
            </a:r>
            <a:r>
              <a:rPr spc="130" dirty="0"/>
              <a:t>Notions</a:t>
            </a:r>
            <a:r>
              <a:rPr spc="-20" dirty="0"/>
              <a:t> </a:t>
            </a:r>
            <a:r>
              <a:rPr spc="195" dirty="0"/>
              <a:t>of</a:t>
            </a:r>
            <a:r>
              <a:rPr spc="-20" dirty="0"/>
              <a:t> </a:t>
            </a:r>
            <a:r>
              <a:rPr spc="55" dirty="0"/>
              <a:t>Time	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303656" y="2133523"/>
            <a:ext cx="807085" cy="254000"/>
            <a:chOff x="3303656" y="2133523"/>
            <a:chExt cx="807085" cy="254000"/>
          </a:xfrm>
        </p:grpSpPr>
        <p:sp>
          <p:nvSpPr>
            <p:cNvPr id="5" name="object 5"/>
            <p:cNvSpPr/>
            <p:nvPr/>
          </p:nvSpPr>
          <p:spPr>
            <a:xfrm>
              <a:off x="3308418" y="2138286"/>
              <a:ext cx="797560" cy="244475"/>
            </a:xfrm>
            <a:custGeom>
              <a:avLst/>
              <a:gdLst/>
              <a:ahLst/>
              <a:cxnLst/>
              <a:rect l="l" t="t" r="r" b="b"/>
              <a:pathLst>
                <a:path w="797560" h="244475">
                  <a:moveTo>
                    <a:pt x="664471" y="0"/>
                  </a:moveTo>
                  <a:lnTo>
                    <a:pt x="132895" y="0"/>
                  </a:lnTo>
                  <a:lnTo>
                    <a:pt x="81166" y="9590"/>
                  </a:lnTo>
                  <a:lnTo>
                    <a:pt x="38924" y="35746"/>
                  </a:lnTo>
                  <a:lnTo>
                    <a:pt x="10443" y="74540"/>
                  </a:lnTo>
                  <a:lnTo>
                    <a:pt x="0" y="122045"/>
                  </a:lnTo>
                  <a:lnTo>
                    <a:pt x="10443" y="169551"/>
                  </a:lnTo>
                  <a:lnTo>
                    <a:pt x="38924" y="208345"/>
                  </a:lnTo>
                  <a:lnTo>
                    <a:pt x="81166" y="234500"/>
                  </a:lnTo>
                  <a:lnTo>
                    <a:pt x="132895" y="244091"/>
                  </a:lnTo>
                  <a:lnTo>
                    <a:pt x="664471" y="244091"/>
                  </a:lnTo>
                  <a:lnTo>
                    <a:pt x="716200" y="234500"/>
                  </a:lnTo>
                  <a:lnTo>
                    <a:pt x="758442" y="208345"/>
                  </a:lnTo>
                  <a:lnTo>
                    <a:pt x="786923" y="169551"/>
                  </a:lnTo>
                  <a:lnTo>
                    <a:pt x="797366" y="122045"/>
                  </a:lnTo>
                  <a:lnTo>
                    <a:pt x="786923" y="74540"/>
                  </a:lnTo>
                  <a:lnTo>
                    <a:pt x="758442" y="35746"/>
                  </a:lnTo>
                  <a:lnTo>
                    <a:pt x="716200" y="9590"/>
                  </a:lnTo>
                  <a:lnTo>
                    <a:pt x="66447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233" y="2133523"/>
              <a:ext cx="142419" cy="2536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8418" y="2138286"/>
              <a:ext cx="797560" cy="244475"/>
            </a:xfrm>
            <a:custGeom>
              <a:avLst/>
              <a:gdLst/>
              <a:ahLst/>
              <a:cxnLst/>
              <a:rect l="l" t="t" r="r" b="b"/>
              <a:pathLst>
                <a:path w="797560" h="244475">
                  <a:moveTo>
                    <a:pt x="132894" y="0"/>
                  </a:moveTo>
                  <a:lnTo>
                    <a:pt x="664471" y="0"/>
                  </a:lnTo>
                  <a:lnTo>
                    <a:pt x="716200" y="9590"/>
                  </a:lnTo>
                  <a:lnTo>
                    <a:pt x="758442" y="35746"/>
                  </a:lnTo>
                  <a:lnTo>
                    <a:pt x="786922" y="74540"/>
                  </a:lnTo>
                  <a:lnTo>
                    <a:pt x="797366" y="122046"/>
                  </a:lnTo>
                  <a:lnTo>
                    <a:pt x="786922" y="169551"/>
                  </a:lnTo>
                  <a:lnTo>
                    <a:pt x="758442" y="208345"/>
                  </a:lnTo>
                  <a:lnTo>
                    <a:pt x="716200" y="234501"/>
                  </a:lnTo>
                  <a:lnTo>
                    <a:pt x="664471" y="244092"/>
                  </a:lnTo>
                  <a:lnTo>
                    <a:pt x="132894" y="244092"/>
                  </a:lnTo>
                  <a:lnTo>
                    <a:pt x="81165" y="234501"/>
                  </a:lnTo>
                  <a:lnTo>
                    <a:pt x="38923" y="208345"/>
                  </a:lnTo>
                  <a:lnTo>
                    <a:pt x="10443" y="169551"/>
                  </a:lnTo>
                  <a:lnTo>
                    <a:pt x="0" y="122046"/>
                  </a:lnTo>
                  <a:lnTo>
                    <a:pt x="10443" y="74540"/>
                  </a:lnTo>
                  <a:lnTo>
                    <a:pt x="38923" y="35746"/>
                  </a:lnTo>
                  <a:lnTo>
                    <a:pt x="81165" y="9590"/>
                  </a:lnTo>
                  <a:lnTo>
                    <a:pt x="13289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437663" y="3130769"/>
            <a:ext cx="1673225" cy="254000"/>
            <a:chOff x="2437663" y="3130769"/>
            <a:chExt cx="1673225" cy="254000"/>
          </a:xfrm>
        </p:grpSpPr>
        <p:sp>
          <p:nvSpPr>
            <p:cNvPr id="9" name="object 9"/>
            <p:cNvSpPr/>
            <p:nvPr/>
          </p:nvSpPr>
          <p:spPr>
            <a:xfrm>
              <a:off x="3308418" y="3135532"/>
              <a:ext cx="797560" cy="244475"/>
            </a:xfrm>
            <a:custGeom>
              <a:avLst/>
              <a:gdLst/>
              <a:ahLst/>
              <a:cxnLst/>
              <a:rect l="l" t="t" r="r" b="b"/>
              <a:pathLst>
                <a:path w="797560" h="244475">
                  <a:moveTo>
                    <a:pt x="664471" y="0"/>
                  </a:moveTo>
                  <a:lnTo>
                    <a:pt x="132895" y="0"/>
                  </a:lnTo>
                  <a:lnTo>
                    <a:pt x="81166" y="9591"/>
                  </a:lnTo>
                  <a:lnTo>
                    <a:pt x="38924" y="35747"/>
                  </a:lnTo>
                  <a:lnTo>
                    <a:pt x="10443" y="74541"/>
                  </a:lnTo>
                  <a:lnTo>
                    <a:pt x="0" y="122046"/>
                  </a:lnTo>
                  <a:lnTo>
                    <a:pt x="10443" y="169552"/>
                  </a:lnTo>
                  <a:lnTo>
                    <a:pt x="38924" y="208346"/>
                  </a:lnTo>
                  <a:lnTo>
                    <a:pt x="81166" y="234501"/>
                  </a:lnTo>
                  <a:lnTo>
                    <a:pt x="132895" y="244092"/>
                  </a:lnTo>
                  <a:lnTo>
                    <a:pt x="664471" y="244092"/>
                  </a:lnTo>
                  <a:lnTo>
                    <a:pt x="716200" y="234501"/>
                  </a:lnTo>
                  <a:lnTo>
                    <a:pt x="758442" y="208346"/>
                  </a:lnTo>
                  <a:lnTo>
                    <a:pt x="786923" y="169552"/>
                  </a:lnTo>
                  <a:lnTo>
                    <a:pt x="797366" y="122046"/>
                  </a:lnTo>
                  <a:lnTo>
                    <a:pt x="786923" y="74541"/>
                  </a:lnTo>
                  <a:lnTo>
                    <a:pt x="758442" y="35747"/>
                  </a:lnTo>
                  <a:lnTo>
                    <a:pt x="716200" y="9591"/>
                  </a:lnTo>
                  <a:lnTo>
                    <a:pt x="664471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5233" y="3130769"/>
              <a:ext cx="142419" cy="2536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08418" y="3135532"/>
              <a:ext cx="797560" cy="244475"/>
            </a:xfrm>
            <a:custGeom>
              <a:avLst/>
              <a:gdLst/>
              <a:ahLst/>
              <a:cxnLst/>
              <a:rect l="l" t="t" r="r" b="b"/>
              <a:pathLst>
                <a:path w="797560" h="244475">
                  <a:moveTo>
                    <a:pt x="132894" y="0"/>
                  </a:moveTo>
                  <a:lnTo>
                    <a:pt x="664471" y="0"/>
                  </a:lnTo>
                  <a:lnTo>
                    <a:pt x="716200" y="9590"/>
                  </a:lnTo>
                  <a:lnTo>
                    <a:pt x="758442" y="35746"/>
                  </a:lnTo>
                  <a:lnTo>
                    <a:pt x="786922" y="74540"/>
                  </a:lnTo>
                  <a:lnTo>
                    <a:pt x="797366" y="122046"/>
                  </a:lnTo>
                  <a:lnTo>
                    <a:pt x="786922" y="169551"/>
                  </a:lnTo>
                  <a:lnTo>
                    <a:pt x="758442" y="208345"/>
                  </a:lnTo>
                  <a:lnTo>
                    <a:pt x="716200" y="234501"/>
                  </a:lnTo>
                  <a:lnTo>
                    <a:pt x="664471" y="244092"/>
                  </a:lnTo>
                  <a:lnTo>
                    <a:pt x="132894" y="244092"/>
                  </a:lnTo>
                  <a:lnTo>
                    <a:pt x="81165" y="234501"/>
                  </a:lnTo>
                  <a:lnTo>
                    <a:pt x="38923" y="208345"/>
                  </a:lnTo>
                  <a:lnTo>
                    <a:pt x="10443" y="169551"/>
                  </a:lnTo>
                  <a:lnTo>
                    <a:pt x="0" y="122046"/>
                  </a:lnTo>
                  <a:lnTo>
                    <a:pt x="10443" y="74540"/>
                  </a:lnTo>
                  <a:lnTo>
                    <a:pt x="38923" y="35746"/>
                  </a:lnTo>
                  <a:lnTo>
                    <a:pt x="81165" y="9590"/>
                  </a:lnTo>
                  <a:lnTo>
                    <a:pt x="13289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7663" y="3195662"/>
              <a:ext cx="700405" cy="127000"/>
            </a:xfrm>
            <a:custGeom>
              <a:avLst/>
              <a:gdLst/>
              <a:ahLst/>
              <a:cxnLst/>
              <a:rect l="l" t="t" r="r" b="b"/>
              <a:pathLst>
                <a:path w="700405" h="127000">
                  <a:moveTo>
                    <a:pt x="572954" y="0"/>
                  </a:moveTo>
                  <a:lnTo>
                    <a:pt x="619944" y="58737"/>
                  </a:lnTo>
                  <a:lnTo>
                    <a:pt x="623754" y="58737"/>
                  </a:lnTo>
                  <a:lnTo>
                    <a:pt x="623754" y="68262"/>
                  </a:lnTo>
                  <a:lnTo>
                    <a:pt x="619944" y="68262"/>
                  </a:lnTo>
                  <a:lnTo>
                    <a:pt x="572954" y="127000"/>
                  </a:lnTo>
                  <a:lnTo>
                    <a:pt x="690429" y="68262"/>
                  </a:lnTo>
                  <a:lnTo>
                    <a:pt x="623754" y="68262"/>
                  </a:lnTo>
                  <a:lnTo>
                    <a:pt x="690431" y="68261"/>
                  </a:lnTo>
                  <a:lnTo>
                    <a:pt x="699954" y="63500"/>
                  </a:lnTo>
                  <a:lnTo>
                    <a:pt x="572954" y="0"/>
                  </a:lnTo>
                  <a:close/>
                </a:path>
                <a:path w="700405" h="127000">
                  <a:moveTo>
                    <a:pt x="623754" y="63500"/>
                  </a:moveTo>
                  <a:lnTo>
                    <a:pt x="619944" y="68262"/>
                  </a:lnTo>
                  <a:lnTo>
                    <a:pt x="623754" y="68262"/>
                  </a:lnTo>
                  <a:lnTo>
                    <a:pt x="623754" y="63500"/>
                  </a:lnTo>
                  <a:close/>
                </a:path>
                <a:path w="700405" h="127000">
                  <a:moveTo>
                    <a:pt x="0" y="58736"/>
                  </a:moveTo>
                  <a:lnTo>
                    <a:pt x="0" y="68261"/>
                  </a:lnTo>
                  <a:lnTo>
                    <a:pt x="619945" y="68261"/>
                  </a:lnTo>
                  <a:lnTo>
                    <a:pt x="623754" y="63500"/>
                  </a:lnTo>
                  <a:lnTo>
                    <a:pt x="619944" y="58737"/>
                  </a:lnTo>
                  <a:lnTo>
                    <a:pt x="0" y="58736"/>
                  </a:lnTo>
                  <a:close/>
                </a:path>
                <a:path w="700405" h="127000">
                  <a:moveTo>
                    <a:pt x="619944" y="58737"/>
                  </a:moveTo>
                  <a:lnTo>
                    <a:pt x="623754" y="63500"/>
                  </a:lnTo>
                  <a:lnTo>
                    <a:pt x="623754" y="58737"/>
                  </a:lnTo>
                  <a:lnTo>
                    <a:pt x="619944" y="587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665637" y="2906667"/>
            <a:ext cx="615315" cy="982344"/>
            <a:chOff x="1665637" y="2906667"/>
            <a:chExt cx="615315" cy="982344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4538" y="3003749"/>
              <a:ext cx="110394" cy="2537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90708" y="3230007"/>
              <a:ext cx="189230" cy="469900"/>
            </a:xfrm>
            <a:custGeom>
              <a:avLst/>
              <a:gdLst/>
              <a:ahLst/>
              <a:cxnLst/>
              <a:rect l="l" t="t" r="r" b="b"/>
              <a:pathLst>
                <a:path w="189230" h="469900">
                  <a:moveTo>
                    <a:pt x="189027" y="0"/>
                  </a:moveTo>
                  <a:lnTo>
                    <a:pt x="0" y="469502"/>
                  </a:lnTo>
                </a:path>
                <a:path w="189230" h="469900">
                  <a:moveTo>
                    <a:pt x="189027" y="0"/>
                  </a:moveTo>
                  <a:lnTo>
                    <a:pt x="0" y="46950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4506" y="3404655"/>
              <a:ext cx="145415" cy="0"/>
            </a:xfrm>
            <a:custGeom>
              <a:avLst/>
              <a:gdLst/>
              <a:ahLst/>
              <a:cxnLst/>
              <a:rect l="l" t="t" r="r" b="b"/>
              <a:pathLst>
                <a:path w="145414">
                  <a:moveTo>
                    <a:pt x="0" y="0"/>
                  </a:moveTo>
                  <a:lnTo>
                    <a:pt x="144929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8740" y="3494832"/>
              <a:ext cx="206375" cy="0"/>
            </a:xfrm>
            <a:custGeom>
              <a:avLst/>
              <a:gdLst/>
              <a:ahLst/>
              <a:cxnLst/>
              <a:rect l="l" t="t" r="r" b="b"/>
              <a:pathLst>
                <a:path w="206375">
                  <a:moveTo>
                    <a:pt x="0" y="0"/>
                  </a:moveTo>
                  <a:lnTo>
                    <a:pt x="206121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46533" y="3572128"/>
              <a:ext cx="264160" cy="0"/>
            </a:xfrm>
            <a:custGeom>
              <a:avLst/>
              <a:gdLst/>
              <a:ahLst/>
              <a:cxnLst/>
              <a:rect l="l" t="t" r="r" b="b"/>
              <a:pathLst>
                <a:path w="264160">
                  <a:moveTo>
                    <a:pt x="0" y="0"/>
                  </a:moveTo>
                  <a:lnTo>
                    <a:pt x="264094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14327" y="3649423"/>
              <a:ext cx="338455" cy="0"/>
            </a:xfrm>
            <a:custGeom>
              <a:avLst/>
              <a:gdLst/>
              <a:ahLst/>
              <a:cxnLst/>
              <a:rect l="l" t="t" r="r" b="b"/>
              <a:pathLst>
                <a:path w="338455">
                  <a:moveTo>
                    <a:pt x="0" y="0"/>
                  </a:moveTo>
                  <a:lnTo>
                    <a:pt x="338168" y="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61054" y="2911882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19" h="266700">
                  <a:moveTo>
                    <a:pt x="0" y="0"/>
                  </a:moveTo>
                  <a:lnTo>
                    <a:pt x="31561" y="39469"/>
                  </a:lnTo>
                  <a:lnTo>
                    <a:pt x="50978" y="84294"/>
                  </a:lnTo>
                  <a:lnTo>
                    <a:pt x="58193" y="131937"/>
                  </a:lnTo>
                  <a:lnTo>
                    <a:pt x="53148" y="179859"/>
                  </a:lnTo>
                  <a:lnTo>
                    <a:pt x="35786" y="225520"/>
                  </a:lnTo>
                  <a:lnTo>
                    <a:pt x="6048" y="26638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39426" y="2911882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19" h="266700">
                  <a:moveTo>
                    <a:pt x="0" y="0"/>
                  </a:moveTo>
                  <a:lnTo>
                    <a:pt x="31561" y="39469"/>
                  </a:lnTo>
                  <a:lnTo>
                    <a:pt x="50978" y="84294"/>
                  </a:lnTo>
                  <a:lnTo>
                    <a:pt x="58193" y="131937"/>
                  </a:lnTo>
                  <a:lnTo>
                    <a:pt x="53148" y="179859"/>
                  </a:lnTo>
                  <a:lnTo>
                    <a:pt x="35786" y="225520"/>
                  </a:lnTo>
                  <a:lnTo>
                    <a:pt x="6048" y="26638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7796" y="2911882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19" h="266700">
                  <a:moveTo>
                    <a:pt x="0" y="0"/>
                  </a:moveTo>
                  <a:lnTo>
                    <a:pt x="31561" y="39469"/>
                  </a:lnTo>
                  <a:lnTo>
                    <a:pt x="50978" y="84294"/>
                  </a:lnTo>
                  <a:lnTo>
                    <a:pt x="58193" y="131937"/>
                  </a:lnTo>
                  <a:lnTo>
                    <a:pt x="53148" y="179859"/>
                  </a:lnTo>
                  <a:lnTo>
                    <a:pt x="35786" y="225520"/>
                  </a:lnTo>
                  <a:lnTo>
                    <a:pt x="6048" y="266381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27140" y="2911430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19" h="266700">
                  <a:moveTo>
                    <a:pt x="58193" y="266381"/>
                  </a:moveTo>
                  <a:lnTo>
                    <a:pt x="26631" y="226912"/>
                  </a:lnTo>
                  <a:lnTo>
                    <a:pt x="7214" y="182086"/>
                  </a:lnTo>
                  <a:lnTo>
                    <a:pt x="0" y="134443"/>
                  </a:lnTo>
                  <a:lnTo>
                    <a:pt x="5044" y="86521"/>
                  </a:lnTo>
                  <a:lnTo>
                    <a:pt x="22407" y="40860"/>
                  </a:lnTo>
                  <a:lnTo>
                    <a:pt x="5214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8770" y="2911430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19" h="266700">
                  <a:moveTo>
                    <a:pt x="58193" y="266381"/>
                  </a:moveTo>
                  <a:lnTo>
                    <a:pt x="26631" y="226912"/>
                  </a:lnTo>
                  <a:lnTo>
                    <a:pt x="7214" y="182086"/>
                  </a:lnTo>
                  <a:lnTo>
                    <a:pt x="0" y="134443"/>
                  </a:lnTo>
                  <a:lnTo>
                    <a:pt x="5044" y="86521"/>
                  </a:lnTo>
                  <a:lnTo>
                    <a:pt x="22407" y="40860"/>
                  </a:lnTo>
                  <a:lnTo>
                    <a:pt x="5214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0399" y="2911430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19" h="266700">
                  <a:moveTo>
                    <a:pt x="58193" y="266381"/>
                  </a:moveTo>
                  <a:lnTo>
                    <a:pt x="26631" y="226912"/>
                  </a:lnTo>
                  <a:lnTo>
                    <a:pt x="7214" y="182086"/>
                  </a:lnTo>
                  <a:lnTo>
                    <a:pt x="0" y="134443"/>
                  </a:lnTo>
                  <a:lnTo>
                    <a:pt x="5044" y="86521"/>
                  </a:lnTo>
                  <a:lnTo>
                    <a:pt x="22407" y="40860"/>
                  </a:lnTo>
                  <a:lnTo>
                    <a:pt x="5214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87014" y="3511009"/>
              <a:ext cx="205104" cy="377825"/>
            </a:xfrm>
            <a:custGeom>
              <a:avLst/>
              <a:gdLst/>
              <a:ahLst/>
              <a:cxnLst/>
              <a:rect l="l" t="t" r="r" b="b"/>
              <a:pathLst>
                <a:path w="205105" h="377825">
                  <a:moveTo>
                    <a:pt x="164279" y="45079"/>
                  </a:moveTo>
                  <a:lnTo>
                    <a:pt x="0" y="373437"/>
                  </a:lnTo>
                  <a:lnTo>
                    <a:pt x="8519" y="377699"/>
                  </a:lnTo>
                  <a:lnTo>
                    <a:pt x="172797" y="49340"/>
                  </a:lnTo>
                  <a:lnTo>
                    <a:pt x="168108" y="48070"/>
                  </a:lnTo>
                  <a:lnTo>
                    <a:pt x="164279" y="45079"/>
                  </a:lnTo>
                  <a:close/>
                </a:path>
                <a:path w="205105" h="377825">
                  <a:moveTo>
                    <a:pt x="204338" y="23223"/>
                  </a:moveTo>
                  <a:lnTo>
                    <a:pt x="175214" y="23223"/>
                  </a:lnTo>
                  <a:lnTo>
                    <a:pt x="183732" y="27484"/>
                  </a:lnTo>
                  <a:lnTo>
                    <a:pt x="172797" y="49340"/>
                  </a:lnTo>
                  <a:lnTo>
                    <a:pt x="177843" y="50708"/>
                  </a:lnTo>
                  <a:lnTo>
                    <a:pt x="187499" y="49452"/>
                  </a:lnTo>
                  <a:lnTo>
                    <a:pt x="195980" y="44668"/>
                  </a:lnTo>
                  <a:lnTo>
                    <a:pt x="202189" y="36718"/>
                  </a:lnTo>
                  <a:lnTo>
                    <a:pt x="204827" y="26983"/>
                  </a:lnTo>
                  <a:lnTo>
                    <a:pt x="204338" y="23223"/>
                  </a:lnTo>
                  <a:close/>
                </a:path>
                <a:path w="205105" h="377825">
                  <a:moveTo>
                    <a:pt x="175214" y="23223"/>
                  </a:moveTo>
                  <a:lnTo>
                    <a:pt x="164279" y="45079"/>
                  </a:lnTo>
                  <a:lnTo>
                    <a:pt x="168108" y="48070"/>
                  </a:lnTo>
                  <a:lnTo>
                    <a:pt x="172797" y="49340"/>
                  </a:lnTo>
                  <a:lnTo>
                    <a:pt x="183732" y="27484"/>
                  </a:lnTo>
                  <a:lnTo>
                    <a:pt x="175214" y="23223"/>
                  </a:lnTo>
                  <a:close/>
                </a:path>
                <a:path w="205105" h="377825">
                  <a:moveTo>
                    <a:pt x="181102" y="0"/>
                  </a:moveTo>
                  <a:lnTo>
                    <a:pt x="171446" y="1255"/>
                  </a:lnTo>
                  <a:lnTo>
                    <a:pt x="162966" y="6040"/>
                  </a:lnTo>
                  <a:lnTo>
                    <a:pt x="156757" y="13989"/>
                  </a:lnTo>
                  <a:lnTo>
                    <a:pt x="154119" y="23724"/>
                  </a:lnTo>
                  <a:lnTo>
                    <a:pt x="155374" y="33380"/>
                  </a:lnTo>
                  <a:lnTo>
                    <a:pt x="160159" y="41861"/>
                  </a:lnTo>
                  <a:lnTo>
                    <a:pt x="164279" y="45079"/>
                  </a:lnTo>
                  <a:lnTo>
                    <a:pt x="175214" y="23223"/>
                  </a:lnTo>
                  <a:lnTo>
                    <a:pt x="204338" y="23223"/>
                  </a:lnTo>
                  <a:lnTo>
                    <a:pt x="203571" y="17327"/>
                  </a:lnTo>
                  <a:lnTo>
                    <a:pt x="198787" y="8847"/>
                  </a:lnTo>
                  <a:lnTo>
                    <a:pt x="190837" y="2638"/>
                  </a:lnTo>
                  <a:lnTo>
                    <a:pt x="1811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726528" y="1891102"/>
            <a:ext cx="501015" cy="728980"/>
            <a:chOff x="1726528" y="1891102"/>
            <a:chExt cx="501015" cy="728980"/>
          </a:xfrm>
        </p:grpSpPr>
        <p:sp>
          <p:nvSpPr>
            <p:cNvPr id="28" name="object 28"/>
            <p:cNvSpPr/>
            <p:nvPr/>
          </p:nvSpPr>
          <p:spPr>
            <a:xfrm>
              <a:off x="1732878" y="1897452"/>
              <a:ext cx="488315" cy="716280"/>
            </a:xfrm>
            <a:custGeom>
              <a:avLst/>
              <a:gdLst/>
              <a:ahLst/>
              <a:cxnLst/>
              <a:rect l="l" t="t" r="r" b="b"/>
              <a:pathLst>
                <a:path w="488314" h="716280">
                  <a:moveTo>
                    <a:pt x="0" y="81365"/>
                  </a:moveTo>
                  <a:lnTo>
                    <a:pt x="6394" y="49694"/>
                  </a:lnTo>
                  <a:lnTo>
                    <a:pt x="23831" y="23831"/>
                  </a:lnTo>
                  <a:lnTo>
                    <a:pt x="49694" y="6394"/>
                  </a:lnTo>
                  <a:lnTo>
                    <a:pt x="81365" y="0"/>
                  </a:lnTo>
                  <a:lnTo>
                    <a:pt x="406817" y="0"/>
                  </a:lnTo>
                  <a:lnTo>
                    <a:pt x="438488" y="6394"/>
                  </a:lnTo>
                  <a:lnTo>
                    <a:pt x="464351" y="23831"/>
                  </a:lnTo>
                  <a:lnTo>
                    <a:pt x="481788" y="49694"/>
                  </a:lnTo>
                  <a:lnTo>
                    <a:pt x="488183" y="81365"/>
                  </a:lnTo>
                  <a:lnTo>
                    <a:pt x="488183" y="634634"/>
                  </a:lnTo>
                  <a:lnTo>
                    <a:pt x="481788" y="666305"/>
                  </a:lnTo>
                  <a:lnTo>
                    <a:pt x="464351" y="692168"/>
                  </a:lnTo>
                  <a:lnTo>
                    <a:pt x="438488" y="709605"/>
                  </a:lnTo>
                  <a:lnTo>
                    <a:pt x="406817" y="716000"/>
                  </a:lnTo>
                  <a:lnTo>
                    <a:pt x="81365" y="716000"/>
                  </a:lnTo>
                  <a:lnTo>
                    <a:pt x="49694" y="709605"/>
                  </a:lnTo>
                  <a:lnTo>
                    <a:pt x="23831" y="692168"/>
                  </a:lnTo>
                  <a:lnTo>
                    <a:pt x="6394" y="666305"/>
                  </a:lnTo>
                  <a:lnTo>
                    <a:pt x="0" y="634634"/>
                  </a:lnTo>
                  <a:lnTo>
                    <a:pt x="0" y="813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89155" y="1986950"/>
              <a:ext cx="375285" cy="62230"/>
            </a:xfrm>
            <a:custGeom>
              <a:avLst/>
              <a:gdLst/>
              <a:ahLst/>
              <a:cxnLst/>
              <a:rect l="l" t="t" r="r" b="b"/>
              <a:pathLst>
                <a:path w="375285" h="62230">
                  <a:moveTo>
                    <a:pt x="0" y="0"/>
                  </a:moveTo>
                  <a:lnTo>
                    <a:pt x="374952" y="0"/>
                  </a:lnTo>
                  <a:lnTo>
                    <a:pt x="374952" y="61835"/>
                  </a:lnTo>
                  <a:lnTo>
                    <a:pt x="0" y="6183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89155" y="2076450"/>
              <a:ext cx="375285" cy="62230"/>
            </a:xfrm>
            <a:custGeom>
              <a:avLst/>
              <a:gdLst/>
              <a:ahLst/>
              <a:cxnLst/>
              <a:rect l="l" t="t" r="r" b="b"/>
              <a:pathLst>
                <a:path w="375285" h="62230">
                  <a:moveTo>
                    <a:pt x="0" y="0"/>
                  </a:moveTo>
                  <a:lnTo>
                    <a:pt x="374952" y="0"/>
                  </a:lnTo>
                  <a:lnTo>
                    <a:pt x="374952" y="61835"/>
                  </a:lnTo>
                  <a:lnTo>
                    <a:pt x="0" y="6183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89155" y="2165949"/>
              <a:ext cx="375285" cy="62230"/>
            </a:xfrm>
            <a:custGeom>
              <a:avLst/>
              <a:gdLst/>
              <a:ahLst/>
              <a:cxnLst/>
              <a:rect l="l" t="t" r="r" b="b"/>
              <a:pathLst>
                <a:path w="375285" h="62230">
                  <a:moveTo>
                    <a:pt x="0" y="0"/>
                  </a:moveTo>
                  <a:lnTo>
                    <a:pt x="374952" y="0"/>
                  </a:lnTo>
                  <a:lnTo>
                    <a:pt x="374952" y="61835"/>
                  </a:lnTo>
                  <a:lnTo>
                    <a:pt x="0" y="6183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89155" y="2255448"/>
              <a:ext cx="375285" cy="62230"/>
            </a:xfrm>
            <a:custGeom>
              <a:avLst/>
              <a:gdLst/>
              <a:ahLst/>
              <a:cxnLst/>
              <a:rect l="l" t="t" r="r" b="b"/>
              <a:pathLst>
                <a:path w="375285" h="62230">
                  <a:moveTo>
                    <a:pt x="0" y="0"/>
                  </a:moveTo>
                  <a:lnTo>
                    <a:pt x="374952" y="0"/>
                  </a:lnTo>
                  <a:lnTo>
                    <a:pt x="374952" y="61835"/>
                  </a:lnTo>
                  <a:lnTo>
                    <a:pt x="0" y="6183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64716" y="1538732"/>
            <a:ext cx="1189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Event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Producer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44587" y="1538732"/>
            <a:ext cx="12306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Verdana"/>
                <a:cs typeface="Verdana"/>
              </a:rPr>
              <a:t>Message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Queue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144217" y="2025403"/>
            <a:ext cx="1737995" cy="2112645"/>
            <a:chOff x="5144217" y="2025403"/>
            <a:chExt cx="1737995" cy="2112645"/>
          </a:xfrm>
        </p:grpSpPr>
        <p:sp>
          <p:nvSpPr>
            <p:cNvPr id="36" name="object 36"/>
            <p:cNvSpPr/>
            <p:nvPr/>
          </p:nvSpPr>
          <p:spPr>
            <a:xfrm>
              <a:off x="5144217" y="2025403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19">
                  <a:moveTo>
                    <a:pt x="219683" y="0"/>
                  </a:moveTo>
                  <a:lnTo>
                    <a:pt x="175409" y="4463"/>
                  </a:lnTo>
                  <a:lnTo>
                    <a:pt x="134172" y="17263"/>
                  </a:lnTo>
                  <a:lnTo>
                    <a:pt x="96856" y="37518"/>
                  </a:lnTo>
                  <a:lnTo>
                    <a:pt x="64343" y="64343"/>
                  </a:lnTo>
                  <a:lnTo>
                    <a:pt x="37518" y="96855"/>
                  </a:lnTo>
                  <a:lnTo>
                    <a:pt x="17263" y="134171"/>
                  </a:lnTo>
                  <a:lnTo>
                    <a:pt x="4463" y="175408"/>
                  </a:lnTo>
                  <a:lnTo>
                    <a:pt x="0" y="219682"/>
                  </a:lnTo>
                  <a:lnTo>
                    <a:pt x="4463" y="263955"/>
                  </a:lnTo>
                  <a:lnTo>
                    <a:pt x="17263" y="305192"/>
                  </a:lnTo>
                  <a:lnTo>
                    <a:pt x="37518" y="342508"/>
                  </a:lnTo>
                  <a:lnTo>
                    <a:pt x="64343" y="375020"/>
                  </a:lnTo>
                  <a:lnTo>
                    <a:pt x="96856" y="401845"/>
                  </a:lnTo>
                  <a:lnTo>
                    <a:pt x="134172" y="422100"/>
                  </a:lnTo>
                  <a:lnTo>
                    <a:pt x="175409" y="434900"/>
                  </a:lnTo>
                  <a:lnTo>
                    <a:pt x="219683" y="439364"/>
                  </a:lnTo>
                  <a:lnTo>
                    <a:pt x="263956" y="434900"/>
                  </a:lnTo>
                  <a:lnTo>
                    <a:pt x="305193" y="422100"/>
                  </a:lnTo>
                  <a:lnTo>
                    <a:pt x="342509" y="401845"/>
                  </a:lnTo>
                  <a:lnTo>
                    <a:pt x="375021" y="375020"/>
                  </a:lnTo>
                  <a:lnTo>
                    <a:pt x="401847" y="342508"/>
                  </a:lnTo>
                  <a:lnTo>
                    <a:pt x="422101" y="305192"/>
                  </a:lnTo>
                  <a:lnTo>
                    <a:pt x="434902" y="263955"/>
                  </a:lnTo>
                  <a:lnTo>
                    <a:pt x="439365" y="219682"/>
                  </a:lnTo>
                  <a:lnTo>
                    <a:pt x="434902" y="175408"/>
                  </a:lnTo>
                  <a:lnTo>
                    <a:pt x="422101" y="134171"/>
                  </a:lnTo>
                  <a:lnTo>
                    <a:pt x="401847" y="96855"/>
                  </a:lnTo>
                  <a:lnTo>
                    <a:pt x="375021" y="64343"/>
                  </a:lnTo>
                  <a:lnTo>
                    <a:pt x="342509" y="37518"/>
                  </a:lnTo>
                  <a:lnTo>
                    <a:pt x="305193" y="17263"/>
                  </a:lnTo>
                  <a:lnTo>
                    <a:pt x="263956" y="4463"/>
                  </a:lnTo>
                  <a:lnTo>
                    <a:pt x="21968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2935" y="2122460"/>
              <a:ext cx="218822" cy="24406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144217" y="3041597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683" y="0"/>
                  </a:moveTo>
                  <a:lnTo>
                    <a:pt x="175409" y="4463"/>
                  </a:lnTo>
                  <a:lnTo>
                    <a:pt x="134172" y="17263"/>
                  </a:lnTo>
                  <a:lnTo>
                    <a:pt x="96856" y="37518"/>
                  </a:lnTo>
                  <a:lnTo>
                    <a:pt x="64343" y="64343"/>
                  </a:lnTo>
                  <a:lnTo>
                    <a:pt x="37518" y="96855"/>
                  </a:lnTo>
                  <a:lnTo>
                    <a:pt x="17263" y="134171"/>
                  </a:lnTo>
                  <a:lnTo>
                    <a:pt x="4463" y="175408"/>
                  </a:lnTo>
                  <a:lnTo>
                    <a:pt x="0" y="219682"/>
                  </a:lnTo>
                  <a:lnTo>
                    <a:pt x="4463" y="263956"/>
                  </a:lnTo>
                  <a:lnTo>
                    <a:pt x="17263" y="305192"/>
                  </a:lnTo>
                  <a:lnTo>
                    <a:pt x="37518" y="342509"/>
                  </a:lnTo>
                  <a:lnTo>
                    <a:pt x="64343" y="375021"/>
                  </a:lnTo>
                  <a:lnTo>
                    <a:pt x="96856" y="401847"/>
                  </a:lnTo>
                  <a:lnTo>
                    <a:pt x="134172" y="422101"/>
                  </a:lnTo>
                  <a:lnTo>
                    <a:pt x="175409" y="434902"/>
                  </a:lnTo>
                  <a:lnTo>
                    <a:pt x="219683" y="439365"/>
                  </a:lnTo>
                  <a:lnTo>
                    <a:pt x="263956" y="434902"/>
                  </a:lnTo>
                  <a:lnTo>
                    <a:pt x="305193" y="422101"/>
                  </a:lnTo>
                  <a:lnTo>
                    <a:pt x="342509" y="401847"/>
                  </a:lnTo>
                  <a:lnTo>
                    <a:pt x="375021" y="375021"/>
                  </a:lnTo>
                  <a:lnTo>
                    <a:pt x="401847" y="342509"/>
                  </a:lnTo>
                  <a:lnTo>
                    <a:pt x="422101" y="305192"/>
                  </a:lnTo>
                  <a:lnTo>
                    <a:pt x="434902" y="263956"/>
                  </a:lnTo>
                  <a:lnTo>
                    <a:pt x="439365" y="219682"/>
                  </a:lnTo>
                  <a:lnTo>
                    <a:pt x="434902" y="175408"/>
                  </a:lnTo>
                  <a:lnTo>
                    <a:pt x="422101" y="134171"/>
                  </a:lnTo>
                  <a:lnTo>
                    <a:pt x="401847" y="96855"/>
                  </a:lnTo>
                  <a:lnTo>
                    <a:pt x="375021" y="64343"/>
                  </a:lnTo>
                  <a:lnTo>
                    <a:pt x="342509" y="37518"/>
                  </a:lnTo>
                  <a:lnTo>
                    <a:pt x="305193" y="17263"/>
                  </a:lnTo>
                  <a:lnTo>
                    <a:pt x="263956" y="4463"/>
                  </a:lnTo>
                  <a:lnTo>
                    <a:pt x="219683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35" y="3140246"/>
              <a:ext cx="218822" cy="24406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42628" y="2025403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19">
                  <a:moveTo>
                    <a:pt x="219682" y="0"/>
                  </a:moveTo>
                  <a:lnTo>
                    <a:pt x="175408" y="4463"/>
                  </a:lnTo>
                  <a:lnTo>
                    <a:pt x="134171" y="17263"/>
                  </a:lnTo>
                  <a:lnTo>
                    <a:pt x="96855" y="37518"/>
                  </a:lnTo>
                  <a:lnTo>
                    <a:pt x="64343" y="64343"/>
                  </a:lnTo>
                  <a:lnTo>
                    <a:pt x="37518" y="96855"/>
                  </a:lnTo>
                  <a:lnTo>
                    <a:pt x="17263" y="134171"/>
                  </a:lnTo>
                  <a:lnTo>
                    <a:pt x="4463" y="175408"/>
                  </a:lnTo>
                  <a:lnTo>
                    <a:pt x="0" y="219682"/>
                  </a:lnTo>
                  <a:lnTo>
                    <a:pt x="4463" y="263955"/>
                  </a:lnTo>
                  <a:lnTo>
                    <a:pt x="17263" y="305192"/>
                  </a:lnTo>
                  <a:lnTo>
                    <a:pt x="37518" y="342508"/>
                  </a:lnTo>
                  <a:lnTo>
                    <a:pt x="64343" y="375020"/>
                  </a:lnTo>
                  <a:lnTo>
                    <a:pt x="96855" y="401845"/>
                  </a:lnTo>
                  <a:lnTo>
                    <a:pt x="134171" y="422100"/>
                  </a:lnTo>
                  <a:lnTo>
                    <a:pt x="175408" y="434900"/>
                  </a:lnTo>
                  <a:lnTo>
                    <a:pt x="219682" y="439364"/>
                  </a:lnTo>
                  <a:lnTo>
                    <a:pt x="263956" y="434900"/>
                  </a:lnTo>
                  <a:lnTo>
                    <a:pt x="305192" y="422100"/>
                  </a:lnTo>
                  <a:lnTo>
                    <a:pt x="342509" y="401845"/>
                  </a:lnTo>
                  <a:lnTo>
                    <a:pt x="375021" y="375020"/>
                  </a:lnTo>
                  <a:lnTo>
                    <a:pt x="401847" y="342508"/>
                  </a:lnTo>
                  <a:lnTo>
                    <a:pt x="422101" y="305192"/>
                  </a:lnTo>
                  <a:lnTo>
                    <a:pt x="434902" y="263955"/>
                  </a:lnTo>
                  <a:lnTo>
                    <a:pt x="439365" y="219682"/>
                  </a:lnTo>
                  <a:lnTo>
                    <a:pt x="434902" y="175408"/>
                  </a:lnTo>
                  <a:lnTo>
                    <a:pt x="422101" y="134171"/>
                  </a:lnTo>
                  <a:lnTo>
                    <a:pt x="401847" y="96855"/>
                  </a:lnTo>
                  <a:lnTo>
                    <a:pt x="375021" y="64343"/>
                  </a:lnTo>
                  <a:lnTo>
                    <a:pt x="342509" y="37518"/>
                  </a:lnTo>
                  <a:lnTo>
                    <a:pt x="305192" y="17263"/>
                  </a:lnTo>
                  <a:lnTo>
                    <a:pt x="263956" y="4463"/>
                  </a:lnTo>
                  <a:lnTo>
                    <a:pt x="21968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3863" y="2165024"/>
              <a:ext cx="80885" cy="15893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4368" y="2165024"/>
              <a:ext cx="80885" cy="1589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442628" y="3041597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682" y="0"/>
                  </a:moveTo>
                  <a:lnTo>
                    <a:pt x="175408" y="4463"/>
                  </a:lnTo>
                  <a:lnTo>
                    <a:pt x="134171" y="17263"/>
                  </a:lnTo>
                  <a:lnTo>
                    <a:pt x="96855" y="37518"/>
                  </a:lnTo>
                  <a:lnTo>
                    <a:pt x="64343" y="64343"/>
                  </a:lnTo>
                  <a:lnTo>
                    <a:pt x="37518" y="96855"/>
                  </a:lnTo>
                  <a:lnTo>
                    <a:pt x="17263" y="134171"/>
                  </a:lnTo>
                  <a:lnTo>
                    <a:pt x="4463" y="175408"/>
                  </a:lnTo>
                  <a:lnTo>
                    <a:pt x="0" y="219682"/>
                  </a:lnTo>
                  <a:lnTo>
                    <a:pt x="4463" y="263956"/>
                  </a:lnTo>
                  <a:lnTo>
                    <a:pt x="17263" y="305192"/>
                  </a:lnTo>
                  <a:lnTo>
                    <a:pt x="37518" y="342509"/>
                  </a:lnTo>
                  <a:lnTo>
                    <a:pt x="64343" y="375021"/>
                  </a:lnTo>
                  <a:lnTo>
                    <a:pt x="96855" y="401847"/>
                  </a:lnTo>
                  <a:lnTo>
                    <a:pt x="134171" y="422101"/>
                  </a:lnTo>
                  <a:lnTo>
                    <a:pt x="175408" y="434902"/>
                  </a:lnTo>
                  <a:lnTo>
                    <a:pt x="219682" y="439365"/>
                  </a:lnTo>
                  <a:lnTo>
                    <a:pt x="263956" y="434902"/>
                  </a:lnTo>
                  <a:lnTo>
                    <a:pt x="305192" y="422101"/>
                  </a:lnTo>
                  <a:lnTo>
                    <a:pt x="342509" y="401847"/>
                  </a:lnTo>
                  <a:lnTo>
                    <a:pt x="375021" y="375021"/>
                  </a:lnTo>
                  <a:lnTo>
                    <a:pt x="401847" y="342509"/>
                  </a:lnTo>
                  <a:lnTo>
                    <a:pt x="422101" y="305192"/>
                  </a:lnTo>
                  <a:lnTo>
                    <a:pt x="434902" y="263956"/>
                  </a:lnTo>
                  <a:lnTo>
                    <a:pt x="439365" y="219682"/>
                  </a:lnTo>
                  <a:lnTo>
                    <a:pt x="434902" y="175408"/>
                  </a:lnTo>
                  <a:lnTo>
                    <a:pt x="422101" y="134171"/>
                  </a:lnTo>
                  <a:lnTo>
                    <a:pt x="401847" y="96855"/>
                  </a:lnTo>
                  <a:lnTo>
                    <a:pt x="375021" y="64343"/>
                  </a:lnTo>
                  <a:lnTo>
                    <a:pt x="342509" y="37518"/>
                  </a:lnTo>
                  <a:lnTo>
                    <a:pt x="305192" y="17263"/>
                  </a:lnTo>
                  <a:lnTo>
                    <a:pt x="263956" y="4463"/>
                  </a:lnTo>
                  <a:lnTo>
                    <a:pt x="219682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3863" y="3187044"/>
              <a:ext cx="80885" cy="1589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4368" y="3187044"/>
              <a:ext cx="80885" cy="15893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63438" y="2180996"/>
              <a:ext cx="779780" cy="1149350"/>
            </a:xfrm>
            <a:custGeom>
              <a:avLst/>
              <a:gdLst/>
              <a:ahLst/>
              <a:cxnLst/>
              <a:rect l="l" t="t" r="r" b="b"/>
              <a:pathLst>
                <a:path w="779779" h="1149350">
                  <a:moveTo>
                    <a:pt x="703414" y="1085519"/>
                  </a:moveTo>
                  <a:lnTo>
                    <a:pt x="576414" y="1022019"/>
                  </a:lnTo>
                  <a:lnTo>
                    <a:pt x="623404" y="1080757"/>
                  </a:lnTo>
                  <a:lnTo>
                    <a:pt x="3454" y="1080757"/>
                  </a:lnTo>
                  <a:lnTo>
                    <a:pt x="3454" y="1090282"/>
                  </a:lnTo>
                  <a:lnTo>
                    <a:pt x="623404" y="1090282"/>
                  </a:lnTo>
                  <a:lnTo>
                    <a:pt x="576414" y="1149019"/>
                  </a:lnTo>
                  <a:lnTo>
                    <a:pt x="693889" y="1090282"/>
                  </a:lnTo>
                  <a:lnTo>
                    <a:pt x="703414" y="1085519"/>
                  </a:lnTo>
                  <a:close/>
                </a:path>
                <a:path w="779779" h="1149350">
                  <a:moveTo>
                    <a:pt x="703414" y="63500"/>
                  </a:moveTo>
                  <a:lnTo>
                    <a:pt x="576414" y="0"/>
                  </a:lnTo>
                  <a:lnTo>
                    <a:pt x="623404" y="58737"/>
                  </a:lnTo>
                  <a:lnTo>
                    <a:pt x="3454" y="58737"/>
                  </a:lnTo>
                  <a:lnTo>
                    <a:pt x="3454" y="68262"/>
                  </a:lnTo>
                  <a:lnTo>
                    <a:pt x="623404" y="68262"/>
                  </a:lnTo>
                  <a:lnTo>
                    <a:pt x="576414" y="127000"/>
                  </a:lnTo>
                  <a:lnTo>
                    <a:pt x="693889" y="68262"/>
                  </a:lnTo>
                  <a:lnTo>
                    <a:pt x="703414" y="63500"/>
                  </a:lnTo>
                  <a:close/>
                </a:path>
                <a:path w="779779" h="1149350">
                  <a:moveTo>
                    <a:pt x="779183" y="926807"/>
                  </a:moveTo>
                  <a:lnTo>
                    <a:pt x="763358" y="874788"/>
                  </a:lnTo>
                  <a:lnTo>
                    <a:pt x="737857" y="790956"/>
                  </a:lnTo>
                  <a:lnTo>
                    <a:pt x="727583" y="865479"/>
                  </a:lnTo>
                  <a:lnTo>
                    <a:pt x="458444" y="581736"/>
                  </a:lnTo>
                  <a:lnTo>
                    <a:pt x="685800" y="344805"/>
                  </a:lnTo>
                  <a:lnTo>
                    <a:pt x="695655" y="419379"/>
                  </a:lnTo>
                  <a:lnTo>
                    <a:pt x="721715" y="335457"/>
                  </a:lnTo>
                  <a:lnTo>
                    <a:pt x="737768" y="283781"/>
                  </a:lnTo>
                  <a:lnTo>
                    <a:pt x="604012" y="331444"/>
                  </a:lnTo>
                  <a:lnTo>
                    <a:pt x="678929" y="338213"/>
                  </a:lnTo>
                  <a:lnTo>
                    <a:pt x="451891" y="574814"/>
                  </a:lnTo>
                  <a:lnTo>
                    <a:pt x="6908" y="105638"/>
                  </a:lnTo>
                  <a:lnTo>
                    <a:pt x="0" y="112191"/>
                  </a:lnTo>
                  <a:lnTo>
                    <a:pt x="445287" y="581698"/>
                  </a:lnTo>
                  <a:lnTo>
                    <a:pt x="25" y="1045718"/>
                  </a:lnTo>
                  <a:lnTo>
                    <a:pt x="6896" y="1052309"/>
                  </a:lnTo>
                  <a:lnTo>
                    <a:pt x="451853" y="588606"/>
                  </a:lnTo>
                  <a:lnTo>
                    <a:pt x="720674" y="872032"/>
                  </a:lnTo>
                  <a:lnTo>
                    <a:pt x="645718" y="878357"/>
                  </a:lnTo>
                  <a:lnTo>
                    <a:pt x="779183" y="9268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58766" y="3881492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90" h="250189">
                  <a:moveTo>
                    <a:pt x="0" y="124872"/>
                  </a:moveTo>
                  <a:lnTo>
                    <a:pt x="9813" y="76266"/>
                  </a:lnTo>
                  <a:lnTo>
                    <a:pt x="36574" y="36574"/>
                  </a:lnTo>
                  <a:lnTo>
                    <a:pt x="76266" y="9813"/>
                  </a:lnTo>
                  <a:lnTo>
                    <a:pt x="124872" y="0"/>
                  </a:lnTo>
                  <a:lnTo>
                    <a:pt x="173477" y="9813"/>
                  </a:lnTo>
                  <a:lnTo>
                    <a:pt x="213169" y="36574"/>
                  </a:lnTo>
                  <a:lnTo>
                    <a:pt x="239930" y="76266"/>
                  </a:lnTo>
                  <a:lnTo>
                    <a:pt x="249744" y="124872"/>
                  </a:lnTo>
                  <a:lnTo>
                    <a:pt x="239930" y="173477"/>
                  </a:lnTo>
                  <a:lnTo>
                    <a:pt x="213169" y="213169"/>
                  </a:lnTo>
                  <a:lnTo>
                    <a:pt x="173477" y="239930"/>
                  </a:lnTo>
                  <a:lnTo>
                    <a:pt x="124872" y="249744"/>
                  </a:lnTo>
                  <a:lnTo>
                    <a:pt x="76266" y="239930"/>
                  </a:lnTo>
                  <a:lnTo>
                    <a:pt x="36574" y="213169"/>
                  </a:lnTo>
                  <a:lnTo>
                    <a:pt x="9813" y="173477"/>
                  </a:lnTo>
                  <a:lnTo>
                    <a:pt x="0" y="1248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81791" y="390871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1" y="10530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81793" y="4014018"/>
              <a:ext cx="46990" cy="33655"/>
            </a:xfrm>
            <a:custGeom>
              <a:avLst/>
              <a:gdLst/>
              <a:ahLst/>
              <a:cxnLst/>
              <a:rect l="l" t="t" r="r" b="b"/>
              <a:pathLst>
                <a:path w="46990" h="33654">
                  <a:moveTo>
                    <a:pt x="46565" y="3361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878918" y="1447291"/>
            <a:ext cx="97028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293370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latin typeface="Verdana"/>
                <a:cs typeface="Verdana"/>
              </a:rPr>
              <a:t>Flink </a:t>
            </a:r>
            <a:r>
              <a:rPr sz="1200" dirty="0">
                <a:latin typeface="Verdana"/>
                <a:cs typeface="Verdana"/>
              </a:rPr>
              <a:t> Data</a:t>
            </a:r>
            <a:r>
              <a:rPr sz="1200" spc="-9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Source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037100" y="1447291"/>
            <a:ext cx="135953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488315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latin typeface="Verdana"/>
                <a:cs typeface="Verdana"/>
              </a:rPr>
              <a:t>Flink 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Window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Operator</a:t>
            </a:r>
            <a:endParaRPr sz="1200" dirty="0">
              <a:latin typeface="Verdana"/>
              <a:cs typeface="Verdan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437663" y="2180995"/>
            <a:ext cx="700405" cy="127000"/>
          </a:xfrm>
          <a:custGeom>
            <a:avLst/>
            <a:gdLst/>
            <a:ahLst/>
            <a:cxnLst/>
            <a:rect l="l" t="t" r="r" b="b"/>
            <a:pathLst>
              <a:path w="700405" h="127000">
                <a:moveTo>
                  <a:pt x="572954" y="0"/>
                </a:moveTo>
                <a:lnTo>
                  <a:pt x="619944" y="58737"/>
                </a:lnTo>
                <a:lnTo>
                  <a:pt x="623754" y="58737"/>
                </a:lnTo>
                <a:lnTo>
                  <a:pt x="623754" y="68262"/>
                </a:lnTo>
                <a:lnTo>
                  <a:pt x="619944" y="68262"/>
                </a:lnTo>
                <a:lnTo>
                  <a:pt x="572954" y="127000"/>
                </a:lnTo>
                <a:lnTo>
                  <a:pt x="690429" y="68262"/>
                </a:lnTo>
                <a:lnTo>
                  <a:pt x="623754" y="68262"/>
                </a:lnTo>
                <a:lnTo>
                  <a:pt x="690431" y="68261"/>
                </a:lnTo>
                <a:lnTo>
                  <a:pt x="699954" y="63500"/>
                </a:lnTo>
                <a:lnTo>
                  <a:pt x="572954" y="0"/>
                </a:lnTo>
                <a:close/>
              </a:path>
              <a:path w="700405" h="127000">
                <a:moveTo>
                  <a:pt x="623754" y="63500"/>
                </a:moveTo>
                <a:lnTo>
                  <a:pt x="619944" y="68262"/>
                </a:lnTo>
                <a:lnTo>
                  <a:pt x="623754" y="68262"/>
                </a:lnTo>
                <a:lnTo>
                  <a:pt x="623754" y="63500"/>
                </a:lnTo>
                <a:close/>
              </a:path>
              <a:path w="700405" h="127000">
                <a:moveTo>
                  <a:pt x="0" y="58736"/>
                </a:moveTo>
                <a:lnTo>
                  <a:pt x="0" y="68261"/>
                </a:lnTo>
                <a:lnTo>
                  <a:pt x="619945" y="68261"/>
                </a:lnTo>
                <a:lnTo>
                  <a:pt x="623754" y="63500"/>
                </a:lnTo>
                <a:lnTo>
                  <a:pt x="619944" y="58737"/>
                </a:lnTo>
                <a:lnTo>
                  <a:pt x="0" y="58736"/>
                </a:lnTo>
                <a:close/>
              </a:path>
              <a:path w="700405" h="127000">
                <a:moveTo>
                  <a:pt x="619944" y="58737"/>
                </a:moveTo>
                <a:lnTo>
                  <a:pt x="623754" y="63500"/>
                </a:lnTo>
                <a:lnTo>
                  <a:pt x="623754" y="58737"/>
                </a:lnTo>
                <a:lnTo>
                  <a:pt x="619944" y="5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34423" y="2464767"/>
            <a:ext cx="737870" cy="685800"/>
          </a:xfrm>
          <a:custGeom>
            <a:avLst/>
            <a:gdLst/>
            <a:ahLst/>
            <a:cxnLst/>
            <a:rect l="l" t="t" r="r" b="b"/>
            <a:pathLst>
              <a:path w="737869" h="685800">
                <a:moveTo>
                  <a:pt x="675676" y="50951"/>
                </a:moveTo>
                <a:lnTo>
                  <a:pt x="0" y="678338"/>
                </a:lnTo>
                <a:lnTo>
                  <a:pt x="6480" y="685319"/>
                </a:lnTo>
                <a:lnTo>
                  <a:pt x="682156" y="57932"/>
                </a:lnTo>
                <a:lnTo>
                  <a:pt x="681708" y="51849"/>
                </a:lnTo>
                <a:lnTo>
                  <a:pt x="675676" y="50951"/>
                </a:lnTo>
                <a:close/>
              </a:path>
              <a:path w="737869" h="685800">
                <a:moveTo>
                  <a:pt x="719413" y="48357"/>
                </a:moveTo>
                <a:lnTo>
                  <a:pt x="678469" y="48357"/>
                </a:lnTo>
                <a:lnTo>
                  <a:pt x="684950" y="55338"/>
                </a:lnTo>
                <a:lnTo>
                  <a:pt x="682156" y="57932"/>
                </a:lnTo>
                <a:lnTo>
                  <a:pt x="687689" y="132948"/>
                </a:lnTo>
                <a:lnTo>
                  <a:pt x="719413" y="48357"/>
                </a:lnTo>
                <a:close/>
              </a:path>
              <a:path w="737869" h="685800">
                <a:moveTo>
                  <a:pt x="678469" y="48357"/>
                </a:moveTo>
                <a:lnTo>
                  <a:pt x="675676" y="50951"/>
                </a:lnTo>
                <a:lnTo>
                  <a:pt x="681708" y="51849"/>
                </a:lnTo>
                <a:lnTo>
                  <a:pt x="682156" y="57932"/>
                </a:lnTo>
                <a:lnTo>
                  <a:pt x="684950" y="55338"/>
                </a:lnTo>
                <a:lnTo>
                  <a:pt x="678469" y="48357"/>
                </a:lnTo>
                <a:close/>
              </a:path>
              <a:path w="737869" h="685800">
                <a:moveTo>
                  <a:pt x="737548" y="0"/>
                </a:moveTo>
                <a:lnTo>
                  <a:pt x="601273" y="39881"/>
                </a:lnTo>
                <a:lnTo>
                  <a:pt x="675676" y="50951"/>
                </a:lnTo>
                <a:lnTo>
                  <a:pt x="678469" y="48357"/>
                </a:lnTo>
                <a:lnTo>
                  <a:pt x="719413" y="48357"/>
                </a:lnTo>
                <a:lnTo>
                  <a:pt x="737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88462" y="2180995"/>
            <a:ext cx="700405" cy="127000"/>
          </a:xfrm>
          <a:custGeom>
            <a:avLst/>
            <a:gdLst/>
            <a:ahLst/>
            <a:cxnLst/>
            <a:rect l="l" t="t" r="r" b="b"/>
            <a:pathLst>
              <a:path w="700404" h="127000">
                <a:moveTo>
                  <a:pt x="572954" y="0"/>
                </a:moveTo>
                <a:lnTo>
                  <a:pt x="619944" y="58737"/>
                </a:lnTo>
                <a:lnTo>
                  <a:pt x="623754" y="58737"/>
                </a:lnTo>
                <a:lnTo>
                  <a:pt x="623754" y="68262"/>
                </a:lnTo>
                <a:lnTo>
                  <a:pt x="619944" y="68262"/>
                </a:lnTo>
                <a:lnTo>
                  <a:pt x="572954" y="127000"/>
                </a:lnTo>
                <a:lnTo>
                  <a:pt x="690429" y="68262"/>
                </a:lnTo>
                <a:lnTo>
                  <a:pt x="623754" y="68262"/>
                </a:lnTo>
                <a:lnTo>
                  <a:pt x="690431" y="68261"/>
                </a:lnTo>
                <a:lnTo>
                  <a:pt x="699954" y="63500"/>
                </a:lnTo>
                <a:lnTo>
                  <a:pt x="572954" y="0"/>
                </a:lnTo>
                <a:close/>
              </a:path>
              <a:path w="700404" h="127000">
                <a:moveTo>
                  <a:pt x="623754" y="63500"/>
                </a:moveTo>
                <a:lnTo>
                  <a:pt x="619944" y="68262"/>
                </a:lnTo>
                <a:lnTo>
                  <a:pt x="623754" y="68262"/>
                </a:lnTo>
                <a:lnTo>
                  <a:pt x="623754" y="63500"/>
                </a:lnTo>
                <a:close/>
              </a:path>
              <a:path w="700404" h="127000">
                <a:moveTo>
                  <a:pt x="1" y="58736"/>
                </a:moveTo>
                <a:lnTo>
                  <a:pt x="0" y="68261"/>
                </a:lnTo>
                <a:lnTo>
                  <a:pt x="619945" y="68261"/>
                </a:lnTo>
                <a:lnTo>
                  <a:pt x="623754" y="63500"/>
                </a:lnTo>
                <a:lnTo>
                  <a:pt x="619944" y="58737"/>
                </a:lnTo>
                <a:lnTo>
                  <a:pt x="1" y="58736"/>
                </a:lnTo>
                <a:close/>
              </a:path>
              <a:path w="700404" h="127000">
                <a:moveTo>
                  <a:pt x="619944" y="58737"/>
                </a:moveTo>
                <a:lnTo>
                  <a:pt x="623754" y="63500"/>
                </a:lnTo>
                <a:lnTo>
                  <a:pt x="623754" y="58737"/>
                </a:lnTo>
                <a:lnTo>
                  <a:pt x="619944" y="5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88462" y="3203014"/>
            <a:ext cx="700405" cy="127000"/>
          </a:xfrm>
          <a:custGeom>
            <a:avLst/>
            <a:gdLst/>
            <a:ahLst/>
            <a:cxnLst/>
            <a:rect l="l" t="t" r="r" b="b"/>
            <a:pathLst>
              <a:path w="700404" h="127000">
                <a:moveTo>
                  <a:pt x="572954" y="0"/>
                </a:moveTo>
                <a:lnTo>
                  <a:pt x="619944" y="58737"/>
                </a:lnTo>
                <a:lnTo>
                  <a:pt x="623754" y="58737"/>
                </a:lnTo>
                <a:lnTo>
                  <a:pt x="623754" y="68262"/>
                </a:lnTo>
                <a:lnTo>
                  <a:pt x="619944" y="68262"/>
                </a:lnTo>
                <a:lnTo>
                  <a:pt x="572954" y="127000"/>
                </a:lnTo>
                <a:lnTo>
                  <a:pt x="690429" y="68262"/>
                </a:lnTo>
                <a:lnTo>
                  <a:pt x="623754" y="68262"/>
                </a:lnTo>
                <a:lnTo>
                  <a:pt x="690431" y="68261"/>
                </a:lnTo>
                <a:lnTo>
                  <a:pt x="699954" y="63500"/>
                </a:lnTo>
                <a:lnTo>
                  <a:pt x="572954" y="0"/>
                </a:lnTo>
                <a:close/>
              </a:path>
              <a:path w="700404" h="127000">
                <a:moveTo>
                  <a:pt x="623754" y="63500"/>
                </a:moveTo>
                <a:lnTo>
                  <a:pt x="619944" y="68262"/>
                </a:lnTo>
                <a:lnTo>
                  <a:pt x="623754" y="68262"/>
                </a:lnTo>
                <a:lnTo>
                  <a:pt x="623754" y="63500"/>
                </a:lnTo>
                <a:close/>
              </a:path>
              <a:path w="700404" h="127000">
                <a:moveTo>
                  <a:pt x="1" y="58736"/>
                </a:moveTo>
                <a:lnTo>
                  <a:pt x="0" y="68261"/>
                </a:lnTo>
                <a:lnTo>
                  <a:pt x="619945" y="68261"/>
                </a:lnTo>
                <a:lnTo>
                  <a:pt x="623754" y="63500"/>
                </a:lnTo>
                <a:lnTo>
                  <a:pt x="619944" y="58737"/>
                </a:lnTo>
                <a:lnTo>
                  <a:pt x="1" y="58736"/>
                </a:lnTo>
                <a:close/>
              </a:path>
              <a:path w="700404" h="127000">
                <a:moveTo>
                  <a:pt x="619944" y="58737"/>
                </a:moveTo>
                <a:lnTo>
                  <a:pt x="623754" y="63500"/>
                </a:lnTo>
                <a:lnTo>
                  <a:pt x="623754" y="58737"/>
                </a:lnTo>
                <a:lnTo>
                  <a:pt x="619944" y="587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386909" y="2183892"/>
            <a:ext cx="5937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5" dirty="0">
                <a:latin typeface="Verdana"/>
                <a:cs typeface="Verdana"/>
              </a:rPr>
              <a:t>partition</a:t>
            </a:r>
            <a:r>
              <a:rPr sz="800" i="1" spc="235" dirty="0">
                <a:latin typeface="Verdana"/>
                <a:cs typeface="Verdana"/>
              </a:rPr>
              <a:t> </a:t>
            </a:r>
            <a:r>
              <a:rPr sz="800" i="1" dirty="0">
                <a:latin typeface="Verdana"/>
                <a:cs typeface="Verdana"/>
              </a:rPr>
              <a:t>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386909" y="3195827"/>
            <a:ext cx="5937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5" dirty="0">
                <a:latin typeface="Verdana"/>
                <a:cs typeface="Verdana"/>
              </a:rPr>
              <a:t>partition</a:t>
            </a:r>
            <a:r>
              <a:rPr sz="800" i="1" spc="235" dirty="0">
                <a:latin typeface="Verdana"/>
                <a:cs typeface="Verdana"/>
              </a:rPr>
              <a:t> </a:t>
            </a:r>
            <a:r>
              <a:rPr sz="800" i="1" dirty="0">
                <a:latin typeface="Verdana"/>
                <a:cs typeface="Verdana"/>
              </a:rPr>
              <a:t>2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374344" y="3875142"/>
            <a:ext cx="262890" cy="262890"/>
            <a:chOff x="1374344" y="3875142"/>
            <a:chExt cx="262890" cy="262890"/>
          </a:xfrm>
        </p:grpSpPr>
        <p:sp>
          <p:nvSpPr>
            <p:cNvPr id="59" name="object 59"/>
            <p:cNvSpPr/>
            <p:nvPr/>
          </p:nvSpPr>
          <p:spPr>
            <a:xfrm>
              <a:off x="1380694" y="3881492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89" h="250189">
                  <a:moveTo>
                    <a:pt x="0" y="124872"/>
                  </a:moveTo>
                  <a:lnTo>
                    <a:pt x="9813" y="76266"/>
                  </a:lnTo>
                  <a:lnTo>
                    <a:pt x="36574" y="36574"/>
                  </a:lnTo>
                  <a:lnTo>
                    <a:pt x="76266" y="9813"/>
                  </a:lnTo>
                  <a:lnTo>
                    <a:pt x="124872" y="0"/>
                  </a:lnTo>
                  <a:lnTo>
                    <a:pt x="173477" y="9813"/>
                  </a:lnTo>
                  <a:lnTo>
                    <a:pt x="213169" y="36574"/>
                  </a:lnTo>
                  <a:lnTo>
                    <a:pt x="239930" y="76266"/>
                  </a:lnTo>
                  <a:lnTo>
                    <a:pt x="249744" y="124872"/>
                  </a:lnTo>
                  <a:lnTo>
                    <a:pt x="239930" y="173477"/>
                  </a:lnTo>
                  <a:lnTo>
                    <a:pt x="213169" y="213169"/>
                  </a:lnTo>
                  <a:lnTo>
                    <a:pt x="173477" y="239930"/>
                  </a:lnTo>
                  <a:lnTo>
                    <a:pt x="124872" y="249744"/>
                  </a:lnTo>
                  <a:lnTo>
                    <a:pt x="76266" y="239930"/>
                  </a:lnTo>
                  <a:lnTo>
                    <a:pt x="36574" y="213169"/>
                  </a:lnTo>
                  <a:lnTo>
                    <a:pt x="9813" y="173477"/>
                  </a:lnTo>
                  <a:lnTo>
                    <a:pt x="0" y="1248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503719" y="390871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1" y="10530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03721" y="4014018"/>
              <a:ext cx="46990" cy="33655"/>
            </a:xfrm>
            <a:custGeom>
              <a:avLst/>
              <a:gdLst/>
              <a:ahLst/>
              <a:cxnLst/>
              <a:rect l="l" t="t" r="r" b="b"/>
              <a:pathLst>
                <a:path w="46990" h="33654">
                  <a:moveTo>
                    <a:pt x="46565" y="3361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707603" y="3875142"/>
            <a:ext cx="262890" cy="262890"/>
            <a:chOff x="2707603" y="3875142"/>
            <a:chExt cx="262890" cy="262890"/>
          </a:xfrm>
        </p:grpSpPr>
        <p:sp>
          <p:nvSpPr>
            <p:cNvPr id="63" name="object 63"/>
            <p:cNvSpPr/>
            <p:nvPr/>
          </p:nvSpPr>
          <p:spPr>
            <a:xfrm>
              <a:off x="2713953" y="3881492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89" h="250189">
                  <a:moveTo>
                    <a:pt x="0" y="124872"/>
                  </a:moveTo>
                  <a:lnTo>
                    <a:pt x="9813" y="76266"/>
                  </a:lnTo>
                  <a:lnTo>
                    <a:pt x="36574" y="36574"/>
                  </a:lnTo>
                  <a:lnTo>
                    <a:pt x="76266" y="9813"/>
                  </a:lnTo>
                  <a:lnTo>
                    <a:pt x="124872" y="0"/>
                  </a:lnTo>
                  <a:lnTo>
                    <a:pt x="173477" y="9813"/>
                  </a:lnTo>
                  <a:lnTo>
                    <a:pt x="213169" y="36574"/>
                  </a:lnTo>
                  <a:lnTo>
                    <a:pt x="239930" y="76266"/>
                  </a:lnTo>
                  <a:lnTo>
                    <a:pt x="249744" y="124872"/>
                  </a:lnTo>
                  <a:lnTo>
                    <a:pt x="239930" y="173477"/>
                  </a:lnTo>
                  <a:lnTo>
                    <a:pt x="213169" y="213169"/>
                  </a:lnTo>
                  <a:lnTo>
                    <a:pt x="173477" y="239930"/>
                  </a:lnTo>
                  <a:lnTo>
                    <a:pt x="124872" y="249744"/>
                  </a:lnTo>
                  <a:lnTo>
                    <a:pt x="76266" y="239930"/>
                  </a:lnTo>
                  <a:lnTo>
                    <a:pt x="36574" y="213169"/>
                  </a:lnTo>
                  <a:lnTo>
                    <a:pt x="9813" y="173477"/>
                  </a:lnTo>
                  <a:lnTo>
                    <a:pt x="0" y="1248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836980" y="390871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1" y="10530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713954" y="3881492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89" h="250189">
                  <a:moveTo>
                    <a:pt x="0" y="124872"/>
                  </a:moveTo>
                  <a:lnTo>
                    <a:pt x="9813" y="76266"/>
                  </a:lnTo>
                  <a:lnTo>
                    <a:pt x="36574" y="36574"/>
                  </a:lnTo>
                  <a:lnTo>
                    <a:pt x="76266" y="9813"/>
                  </a:lnTo>
                  <a:lnTo>
                    <a:pt x="124872" y="0"/>
                  </a:lnTo>
                  <a:lnTo>
                    <a:pt x="173477" y="9813"/>
                  </a:lnTo>
                  <a:lnTo>
                    <a:pt x="213169" y="36574"/>
                  </a:lnTo>
                  <a:lnTo>
                    <a:pt x="239930" y="76266"/>
                  </a:lnTo>
                  <a:lnTo>
                    <a:pt x="249744" y="124872"/>
                  </a:lnTo>
                  <a:lnTo>
                    <a:pt x="239930" y="173477"/>
                  </a:lnTo>
                  <a:lnTo>
                    <a:pt x="213169" y="213169"/>
                  </a:lnTo>
                  <a:lnTo>
                    <a:pt x="173477" y="239930"/>
                  </a:lnTo>
                  <a:lnTo>
                    <a:pt x="124872" y="249744"/>
                  </a:lnTo>
                  <a:lnTo>
                    <a:pt x="76266" y="239930"/>
                  </a:lnTo>
                  <a:lnTo>
                    <a:pt x="36574" y="213169"/>
                  </a:lnTo>
                  <a:lnTo>
                    <a:pt x="9813" y="173477"/>
                  </a:lnTo>
                  <a:lnTo>
                    <a:pt x="0" y="1248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36979" y="390871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1" y="10530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36981" y="4014018"/>
              <a:ext cx="46990" cy="33655"/>
            </a:xfrm>
            <a:custGeom>
              <a:avLst/>
              <a:gdLst/>
              <a:ahLst/>
              <a:cxnLst/>
              <a:rect l="l" t="t" r="r" b="b"/>
              <a:pathLst>
                <a:path w="46989" h="33654">
                  <a:moveTo>
                    <a:pt x="46565" y="3361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4902079" y="3875142"/>
            <a:ext cx="262890" cy="262890"/>
            <a:chOff x="4902079" y="3875142"/>
            <a:chExt cx="262890" cy="262890"/>
          </a:xfrm>
        </p:grpSpPr>
        <p:sp>
          <p:nvSpPr>
            <p:cNvPr id="69" name="object 69"/>
            <p:cNvSpPr/>
            <p:nvPr/>
          </p:nvSpPr>
          <p:spPr>
            <a:xfrm>
              <a:off x="4908429" y="3881492"/>
              <a:ext cx="250190" cy="250190"/>
            </a:xfrm>
            <a:custGeom>
              <a:avLst/>
              <a:gdLst/>
              <a:ahLst/>
              <a:cxnLst/>
              <a:rect l="l" t="t" r="r" b="b"/>
              <a:pathLst>
                <a:path w="250189" h="250189">
                  <a:moveTo>
                    <a:pt x="0" y="124872"/>
                  </a:moveTo>
                  <a:lnTo>
                    <a:pt x="9813" y="76266"/>
                  </a:lnTo>
                  <a:lnTo>
                    <a:pt x="36574" y="36574"/>
                  </a:lnTo>
                  <a:lnTo>
                    <a:pt x="76266" y="9813"/>
                  </a:lnTo>
                  <a:lnTo>
                    <a:pt x="124872" y="0"/>
                  </a:lnTo>
                  <a:lnTo>
                    <a:pt x="173477" y="9813"/>
                  </a:lnTo>
                  <a:lnTo>
                    <a:pt x="213169" y="36574"/>
                  </a:lnTo>
                  <a:lnTo>
                    <a:pt x="239930" y="76266"/>
                  </a:lnTo>
                  <a:lnTo>
                    <a:pt x="249744" y="124872"/>
                  </a:lnTo>
                  <a:lnTo>
                    <a:pt x="239930" y="173477"/>
                  </a:lnTo>
                  <a:lnTo>
                    <a:pt x="213169" y="213169"/>
                  </a:lnTo>
                  <a:lnTo>
                    <a:pt x="173477" y="239930"/>
                  </a:lnTo>
                  <a:lnTo>
                    <a:pt x="124872" y="249744"/>
                  </a:lnTo>
                  <a:lnTo>
                    <a:pt x="76266" y="239930"/>
                  </a:lnTo>
                  <a:lnTo>
                    <a:pt x="36574" y="213169"/>
                  </a:lnTo>
                  <a:lnTo>
                    <a:pt x="9813" y="173477"/>
                  </a:lnTo>
                  <a:lnTo>
                    <a:pt x="0" y="12487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031454" y="3908715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1" y="10530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031456" y="4014018"/>
              <a:ext cx="46990" cy="33655"/>
            </a:xfrm>
            <a:custGeom>
              <a:avLst/>
              <a:gdLst/>
              <a:ahLst/>
              <a:cxnLst/>
              <a:rect l="l" t="t" r="r" b="b"/>
              <a:pathLst>
                <a:path w="46989" h="33654">
                  <a:moveTo>
                    <a:pt x="46565" y="3361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722495" y="3913632"/>
            <a:ext cx="40767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 marR="5080" indent="-25400">
              <a:lnSpc>
                <a:spcPts val="1300"/>
              </a:lnSpc>
              <a:spcBef>
                <a:spcPts val="160"/>
              </a:spcBef>
            </a:pPr>
            <a:r>
              <a:rPr sz="1100" i="1" spc="-35" dirty="0">
                <a:latin typeface="Verdana"/>
                <a:cs typeface="Verdana"/>
              </a:rPr>
              <a:t>E</a:t>
            </a:r>
            <a:r>
              <a:rPr sz="1100" i="1" spc="-30" dirty="0">
                <a:latin typeface="Verdana"/>
                <a:cs typeface="Verdana"/>
              </a:rPr>
              <a:t>v</a:t>
            </a:r>
            <a:r>
              <a:rPr sz="1100" i="1" spc="-35" dirty="0">
                <a:latin typeface="Verdana"/>
                <a:cs typeface="Verdana"/>
              </a:rPr>
              <a:t>en</a:t>
            </a:r>
            <a:r>
              <a:rPr sz="1100" i="1" dirty="0">
                <a:latin typeface="Verdana"/>
                <a:cs typeface="Verdana"/>
              </a:rPr>
              <a:t>t  </a:t>
            </a:r>
            <a:r>
              <a:rPr sz="1100" i="1" spc="-25" dirty="0">
                <a:latin typeface="Verdana"/>
                <a:cs typeface="Verdana"/>
              </a:rPr>
              <a:t>Time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169079" y="3913632"/>
            <a:ext cx="65532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0655" marR="5080" indent="-148590">
              <a:lnSpc>
                <a:spcPts val="1300"/>
              </a:lnSpc>
              <a:spcBef>
                <a:spcPts val="160"/>
              </a:spcBef>
            </a:pPr>
            <a:r>
              <a:rPr sz="1100" i="1" spc="-30" dirty="0">
                <a:latin typeface="Verdana"/>
                <a:cs typeface="Verdana"/>
              </a:rPr>
              <a:t>I</a:t>
            </a:r>
            <a:r>
              <a:rPr sz="1100" i="1" spc="-35" dirty="0">
                <a:latin typeface="Verdana"/>
                <a:cs typeface="Verdana"/>
              </a:rPr>
              <a:t>nge</a:t>
            </a:r>
            <a:r>
              <a:rPr sz="1100" i="1" spc="-25" dirty="0">
                <a:latin typeface="Verdana"/>
                <a:cs typeface="Verdana"/>
              </a:rPr>
              <a:t>st</a:t>
            </a:r>
            <a:r>
              <a:rPr sz="1100" i="1" spc="-15" dirty="0">
                <a:latin typeface="Verdana"/>
                <a:cs typeface="Verdana"/>
              </a:rPr>
              <a:t>i</a:t>
            </a:r>
            <a:r>
              <a:rPr sz="1100" i="1" spc="-30" dirty="0">
                <a:latin typeface="Verdana"/>
                <a:cs typeface="Verdana"/>
              </a:rPr>
              <a:t>o</a:t>
            </a:r>
            <a:r>
              <a:rPr sz="1100" i="1" dirty="0">
                <a:latin typeface="Verdana"/>
                <a:cs typeface="Verdana"/>
              </a:rPr>
              <a:t>n  </a:t>
            </a:r>
            <a:r>
              <a:rPr sz="1100" i="1" spc="-25" dirty="0">
                <a:latin typeface="Verdana"/>
                <a:cs typeface="Verdana"/>
              </a:rPr>
              <a:t>Time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783612" y="3934967"/>
            <a:ext cx="741680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160"/>
              </a:spcBef>
            </a:pPr>
            <a:r>
              <a:rPr sz="1100" i="1" spc="-30" dirty="0">
                <a:latin typeface="Verdana"/>
                <a:cs typeface="Verdana"/>
              </a:rPr>
              <a:t>Window </a:t>
            </a:r>
            <a:r>
              <a:rPr sz="1100" i="1" spc="-25" dirty="0">
                <a:latin typeface="Verdana"/>
                <a:cs typeface="Verdana"/>
              </a:rPr>
              <a:t> </a:t>
            </a:r>
            <a:r>
              <a:rPr sz="1100" i="1" spc="-30" dirty="0">
                <a:latin typeface="Verdana"/>
                <a:cs typeface="Verdana"/>
              </a:rPr>
              <a:t>P</a:t>
            </a:r>
            <a:r>
              <a:rPr sz="1100" i="1" spc="-20" dirty="0">
                <a:latin typeface="Verdana"/>
                <a:cs typeface="Verdana"/>
              </a:rPr>
              <a:t>r</a:t>
            </a:r>
            <a:r>
              <a:rPr sz="1100" i="1" spc="-35" dirty="0">
                <a:latin typeface="Verdana"/>
                <a:cs typeface="Verdana"/>
              </a:rPr>
              <a:t>o</a:t>
            </a:r>
            <a:r>
              <a:rPr sz="1100" i="1" spc="-25" dirty="0">
                <a:latin typeface="Verdana"/>
                <a:cs typeface="Verdana"/>
              </a:rPr>
              <a:t>c</a:t>
            </a:r>
            <a:r>
              <a:rPr sz="1100" i="1" spc="-30" dirty="0">
                <a:latin typeface="Verdana"/>
                <a:cs typeface="Verdana"/>
              </a:rPr>
              <a:t>e</a:t>
            </a:r>
            <a:r>
              <a:rPr sz="1100" i="1" spc="-25" dirty="0">
                <a:latin typeface="Verdana"/>
                <a:cs typeface="Verdana"/>
              </a:rPr>
              <a:t>ss</a:t>
            </a:r>
            <a:r>
              <a:rPr sz="1100" i="1" spc="-15" dirty="0">
                <a:latin typeface="Verdana"/>
                <a:cs typeface="Verdana"/>
              </a:rPr>
              <a:t>i</a:t>
            </a:r>
            <a:r>
              <a:rPr sz="1100" i="1" spc="-35" dirty="0">
                <a:latin typeface="Verdana"/>
                <a:cs typeface="Verdana"/>
              </a:rPr>
              <a:t>n</a:t>
            </a:r>
            <a:r>
              <a:rPr sz="1100" i="1" dirty="0">
                <a:latin typeface="Verdana"/>
                <a:cs typeface="Verdana"/>
              </a:rPr>
              <a:t>g  </a:t>
            </a:r>
            <a:r>
              <a:rPr sz="1100" i="1" spc="-25" dirty="0">
                <a:latin typeface="Verdana"/>
                <a:cs typeface="Verdana"/>
              </a:rPr>
              <a:t>Time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048388" y="1906631"/>
            <a:ext cx="1964689" cy="1976755"/>
            <a:chOff x="5048388" y="1906631"/>
            <a:chExt cx="1964689" cy="1976755"/>
          </a:xfrm>
        </p:grpSpPr>
        <p:sp>
          <p:nvSpPr>
            <p:cNvPr id="76" name="object 76"/>
            <p:cNvSpPr/>
            <p:nvPr/>
          </p:nvSpPr>
          <p:spPr>
            <a:xfrm>
              <a:off x="5054738" y="1912981"/>
              <a:ext cx="1951989" cy="1659255"/>
            </a:xfrm>
            <a:custGeom>
              <a:avLst/>
              <a:gdLst/>
              <a:ahLst/>
              <a:cxnLst/>
              <a:rect l="l" t="t" r="r" b="b"/>
              <a:pathLst>
                <a:path w="1951990" h="1659254">
                  <a:moveTo>
                    <a:pt x="0" y="0"/>
                  </a:moveTo>
                  <a:lnTo>
                    <a:pt x="1951952" y="0"/>
                  </a:lnTo>
                  <a:lnTo>
                    <a:pt x="1951952" y="1659148"/>
                  </a:lnTo>
                  <a:lnTo>
                    <a:pt x="0" y="16591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286692" y="3354654"/>
              <a:ext cx="1600200" cy="528955"/>
            </a:xfrm>
            <a:custGeom>
              <a:avLst/>
              <a:gdLst/>
              <a:ahLst/>
              <a:cxnLst/>
              <a:rect l="l" t="t" r="r" b="b"/>
              <a:pathLst>
                <a:path w="1600200" h="528954">
                  <a:moveTo>
                    <a:pt x="117170" y="74269"/>
                  </a:moveTo>
                  <a:lnTo>
                    <a:pt x="117157" y="70078"/>
                  </a:lnTo>
                  <a:lnTo>
                    <a:pt x="113398" y="61099"/>
                  </a:lnTo>
                  <a:lnTo>
                    <a:pt x="106553" y="54178"/>
                  </a:lnTo>
                  <a:lnTo>
                    <a:pt x="97243" y="50292"/>
                  </a:lnTo>
                  <a:lnTo>
                    <a:pt x="87160" y="50317"/>
                  </a:lnTo>
                  <a:lnTo>
                    <a:pt x="78181" y="54076"/>
                  </a:lnTo>
                  <a:lnTo>
                    <a:pt x="71259" y="60934"/>
                  </a:lnTo>
                  <a:lnTo>
                    <a:pt x="67437" y="70078"/>
                  </a:lnTo>
                  <a:lnTo>
                    <a:pt x="67398" y="80327"/>
                  </a:lnTo>
                  <a:lnTo>
                    <a:pt x="71158" y="89306"/>
                  </a:lnTo>
                  <a:lnTo>
                    <a:pt x="78003" y="96215"/>
                  </a:lnTo>
                  <a:lnTo>
                    <a:pt x="82829" y="98234"/>
                  </a:lnTo>
                  <a:lnTo>
                    <a:pt x="0" y="513638"/>
                  </a:lnTo>
                  <a:lnTo>
                    <a:pt x="9347" y="515493"/>
                  </a:lnTo>
                  <a:lnTo>
                    <a:pt x="92163" y="100114"/>
                  </a:lnTo>
                  <a:lnTo>
                    <a:pt x="87312" y="100114"/>
                  </a:lnTo>
                  <a:lnTo>
                    <a:pt x="92176" y="100088"/>
                  </a:lnTo>
                  <a:lnTo>
                    <a:pt x="97396" y="100088"/>
                  </a:lnTo>
                  <a:lnTo>
                    <a:pt x="106375" y="96329"/>
                  </a:lnTo>
                  <a:lnTo>
                    <a:pt x="113296" y="89471"/>
                  </a:lnTo>
                  <a:lnTo>
                    <a:pt x="117119" y="80327"/>
                  </a:lnTo>
                  <a:lnTo>
                    <a:pt x="117170" y="74269"/>
                  </a:lnTo>
                  <a:close/>
                </a:path>
                <a:path w="1600200" h="528954">
                  <a:moveTo>
                    <a:pt x="1599717" y="525081"/>
                  </a:moveTo>
                  <a:lnTo>
                    <a:pt x="1408582" y="46342"/>
                  </a:lnTo>
                  <a:lnTo>
                    <a:pt x="1412951" y="43472"/>
                  </a:lnTo>
                  <a:lnTo>
                    <a:pt x="1418437" y="35433"/>
                  </a:lnTo>
                  <a:lnTo>
                    <a:pt x="1420495" y="25908"/>
                  </a:lnTo>
                  <a:lnTo>
                    <a:pt x="1420075" y="23647"/>
                  </a:lnTo>
                  <a:lnTo>
                    <a:pt x="1418678" y="15989"/>
                  </a:lnTo>
                  <a:lnTo>
                    <a:pt x="1413167" y="7543"/>
                  </a:lnTo>
                  <a:lnTo>
                    <a:pt x="1405115" y="2070"/>
                  </a:lnTo>
                  <a:lnTo>
                    <a:pt x="1395603" y="0"/>
                  </a:lnTo>
                  <a:lnTo>
                    <a:pt x="1385671" y="1816"/>
                  </a:lnTo>
                  <a:lnTo>
                    <a:pt x="1377238" y="7340"/>
                  </a:lnTo>
                  <a:lnTo>
                    <a:pt x="1371752" y="15392"/>
                  </a:lnTo>
                  <a:lnTo>
                    <a:pt x="1369695" y="24904"/>
                  </a:lnTo>
                  <a:lnTo>
                    <a:pt x="1371511" y="34823"/>
                  </a:lnTo>
                  <a:lnTo>
                    <a:pt x="1377022" y="43268"/>
                  </a:lnTo>
                  <a:lnTo>
                    <a:pt x="1385074" y="48742"/>
                  </a:lnTo>
                  <a:lnTo>
                    <a:pt x="1394587" y="50812"/>
                  </a:lnTo>
                  <a:lnTo>
                    <a:pt x="1399730" y="49872"/>
                  </a:lnTo>
                  <a:lnTo>
                    <a:pt x="1590878" y="528612"/>
                  </a:lnTo>
                  <a:lnTo>
                    <a:pt x="1599717" y="5250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000104" y="3858767"/>
            <a:ext cx="47244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70485" marR="5080" indent="-58419">
              <a:lnSpc>
                <a:spcPts val="1300"/>
              </a:lnSpc>
              <a:spcBef>
                <a:spcPts val="160"/>
              </a:spcBef>
            </a:pPr>
            <a:r>
              <a:rPr sz="1100" i="1" spc="-30" dirty="0">
                <a:latin typeface="Verdana"/>
                <a:cs typeface="Verdana"/>
              </a:rPr>
              <a:t>B</a:t>
            </a:r>
            <a:r>
              <a:rPr sz="1100" i="1" spc="-20" dirty="0">
                <a:latin typeface="Verdana"/>
                <a:cs typeface="Verdana"/>
              </a:rPr>
              <a:t>r</a:t>
            </a:r>
            <a:r>
              <a:rPr sz="1100" i="1" spc="-35" dirty="0">
                <a:latin typeface="Verdana"/>
                <a:cs typeface="Verdana"/>
              </a:rPr>
              <a:t>oke</a:t>
            </a:r>
            <a:r>
              <a:rPr sz="1100" i="1" dirty="0">
                <a:latin typeface="Verdana"/>
                <a:cs typeface="Verdana"/>
              </a:rPr>
              <a:t>r  </a:t>
            </a:r>
            <a:r>
              <a:rPr sz="1100" i="1" spc="-25" dirty="0">
                <a:latin typeface="Verdana"/>
                <a:cs typeface="Verdana"/>
              </a:rPr>
              <a:t>Time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120186" y="3352489"/>
            <a:ext cx="257810" cy="536575"/>
          </a:xfrm>
          <a:custGeom>
            <a:avLst/>
            <a:gdLst/>
            <a:ahLst/>
            <a:cxnLst/>
            <a:rect l="l" t="t" r="r" b="b"/>
            <a:pathLst>
              <a:path w="257810" h="536575">
                <a:moveTo>
                  <a:pt x="217731" y="45760"/>
                </a:moveTo>
                <a:lnTo>
                  <a:pt x="0" y="532144"/>
                </a:lnTo>
                <a:lnTo>
                  <a:pt x="8694" y="536035"/>
                </a:lnTo>
                <a:lnTo>
                  <a:pt x="226425" y="49652"/>
                </a:lnTo>
                <a:lnTo>
                  <a:pt x="221686" y="48584"/>
                </a:lnTo>
                <a:lnTo>
                  <a:pt x="217731" y="45760"/>
                </a:lnTo>
                <a:close/>
              </a:path>
              <a:path w="257810" h="536575">
                <a:moveTo>
                  <a:pt x="257032" y="23454"/>
                </a:moveTo>
                <a:lnTo>
                  <a:pt x="227717" y="23454"/>
                </a:lnTo>
                <a:lnTo>
                  <a:pt x="236410" y="27347"/>
                </a:lnTo>
                <a:lnTo>
                  <a:pt x="226425" y="49652"/>
                </a:lnTo>
                <a:lnTo>
                  <a:pt x="257464" y="25939"/>
                </a:lnTo>
                <a:lnTo>
                  <a:pt x="257032" y="23454"/>
                </a:lnTo>
                <a:close/>
              </a:path>
              <a:path w="257810" h="536575">
                <a:moveTo>
                  <a:pt x="227717" y="23454"/>
                </a:moveTo>
                <a:lnTo>
                  <a:pt x="217731" y="45760"/>
                </a:lnTo>
                <a:lnTo>
                  <a:pt x="221686" y="48584"/>
                </a:lnTo>
                <a:lnTo>
                  <a:pt x="226425" y="49652"/>
                </a:lnTo>
                <a:lnTo>
                  <a:pt x="236410" y="27347"/>
                </a:lnTo>
                <a:lnTo>
                  <a:pt x="227717" y="23454"/>
                </a:lnTo>
                <a:close/>
              </a:path>
              <a:path w="257810" h="536575">
                <a:moveTo>
                  <a:pt x="232602" y="0"/>
                </a:moveTo>
                <a:lnTo>
                  <a:pt x="223009" y="1669"/>
                </a:lnTo>
                <a:lnTo>
                  <a:pt x="214742" y="6814"/>
                </a:lnTo>
                <a:lnTo>
                  <a:pt x="208880" y="15023"/>
                </a:lnTo>
                <a:lnTo>
                  <a:pt x="206662" y="24862"/>
                </a:lnTo>
                <a:lnTo>
                  <a:pt x="208332" y="34455"/>
                </a:lnTo>
                <a:lnTo>
                  <a:pt x="213477" y="42722"/>
                </a:lnTo>
                <a:lnTo>
                  <a:pt x="217731" y="45760"/>
                </a:lnTo>
                <a:lnTo>
                  <a:pt x="227717" y="23454"/>
                </a:lnTo>
                <a:lnTo>
                  <a:pt x="257032" y="23454"/>
                </a:lnTo>
                <a:lnTo>
                  <a:pt x="255795" y="16346"/>
                </a:lnTo>
                <a:lnTo>
                  <a:pt x="250650" y="8079"/>
                </a:lnTo>
                <a:lnTo>
                  <a:pt x="242441" y="2217"/>
                </a:lnTo>
                <a:lnTo>
                  <a:pt x="232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5" dirty="0">
                <a:latin typeface="Times New Roman"/>
                <a:cs typeface="Times New Roman"/>
              </a:rPr>
              <a:t> </a:t>
            </a:r>
            <a:r>
              <a:rPr spc="35" dirty="0"/>
              <a:t>Time:</a:t>
            </a:r>
            <a:r>
              <a:rPr spc="-30" dirty="0"/>
              <a:t> </a:t>
            </a:r>
            <a:r>
              <a:rPr spc="15" dirty="0"/>
              <a:t>Event</a:t>
            </a:r>
            <a:r>
              <a:rPr spc="-25" dirty="0"/>
              <a:t> </a:t>
            </a:r>
            <a:r>
              <a:rPr spc="55" dirty="0"/>
              <a:t>Time</a:t>
            </a:r>
            <a:r>
              <a:rPr spc="-30" dirty="0"/>
              <a:t> </a:t>
            </a:r>
            <a:r>
              <a:rPr spc="45" dirty="0"/>
              <a:t>Example	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21978" y="2942451"/>
            <a:ext cx="7500620" cy="435609"/>
            <a:chOff x="821978" y="2942451"/>
            <a:chExt cx="7500620" cy="435609"/>
          </a:xfrm>
        </p:grpSpPr>
        <p:sp>
          <p:nvSpPr>
            <p:cNvPr id="5" name="object 5"/>
            <p:cNvSpPr/>
            <p:nvPr/>
          </p:nvSpPr>
          <p:spPr>
            <a:xfrm>
              <a:off x="821978" y="3033096"/>
              <a:ext cx="7500620" cy="254000"/>
            </a:xfrm>
            <a:custGeom>
              <a:avLst/>
              <a:gdLst/>
              <a:ahLst/>
              <a:cxnLst/>
              <a:rect l="l" t="t" r="r" b="b"/>
              <a:pathLst>
                <a:path w="7500620" h="254000">
                  <a:moveTo>
                    <a:pt x="7246046" y="152399"/>
                  </a:moveTo>
                  <a:lnTo>
                    <a:pt x="7246046" y="254000"/>
                  </a:lnTo>
                  <a:lnTo>
                    <a:pt x="7449246" y="152400"/>
                  </a:lnTo>
                  <a:lnTo>
                    <a:pt x="7246046" y="152399"/>
                  </a:lnTo>
                  <a:close/>
                </a:path>
                <a:path w="7500620" h="254000">
                  <a:moveTo>
                    <a:pt x="7246046" y="101599"/>
                  </a:moveTo>
                  <a:lnTo>
                    <a:pt x="7246046" y="152399"/>
                  </a:lnTo>
                  <a:lnTo>
                    <a:pt x="7271443" y="152400"/>
                  </a:lnTo>
                  <a:lnTo>
                    <a:pt x="7271443" y="101600"/>
                  </a:lnTo>
                  <a:lnTo>
                    <a:pt x="7246046" y="101599"/>
                  </a:lnTo>
                  <a:close/>
                </a:path>
                <a:path w="7500620" h="254000">
                  <a:moveTo>
                    <a:pt x="7246046" y="0"/>
                  </a:moveTo>
                  <a:lnTo>
                    <a:pt x="7246046" y="101599"/>
                  </a:lnTo>
                  <a:lnTo>
                    <a:pt x="7271443" y="101600"/>
                  </a:lnTo>
                  <a:lnTo>
                    <a:pt x="7271443" y="152400"/>
                  </a:lnTo>
                  <a:lnTo>
                    <a:pt x="7449248" y="152398"/>
                  </a:lnTo>
                  <a:lnTo>
                    <a:pt x="7500046" y="127000"/>
                  </a:lnTo>
                  <a:lnTo>
                    <a:pt x="7246046" y="0"/>
                  </a:lnTo>
                  <a:close/>
                </a:path>
                <a:path w="7500620" h="254000">
                  <a:moveTo>
                    <a:pt x="0" y="101598"/>
                  </a:moveTo>
                  <a:lnTo>
                    <a:pt x="0" y="152398"/>
                  </a:lnTo>
                  <a:lnTo>
                    <a:pt x="7246046" y="152399"/>
                  </a:lnTo>
                  <a:lnTo>
                    <a:pt x="7246046" y="101599"/>
                  </a:lnTo>
                  <a:lnTo>
                    <a:pt x="0" y="101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7312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28875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0437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1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43562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15124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86688" y="2942451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435287"/>
                  </a:moveTo>
                  <a:lnTo>
                    <a:pt x="1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62914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1977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4477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1980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06041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1983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77602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1999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49166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2002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0729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2005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92289" y="3477259"/>
            <a:ext cx="54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34AC91"/>
                </a:solidFill>
                <a:latin typeface="Arial"/>
                <a:cs typeface="Arial"/>
              </a:rPr>
              <a:t>2015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34219" y="4257547"/>
            <a:ext cx="247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34AC91"/>
                </a:solidFill>
                <a:latin typeface="Arial"/>
                <a:cs typeface="Arial"/>
              </a:rPr>
              <a:t>Processing</a:t>
            </a:r>
            <a:r>
              <a:rPr sz="2400" b="1" spc="-105" dirty="0">
                <a:solidFill>
                  <a:srgbClr val="34AC91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34AC91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916196" y="2227589"/>
          <a:ext cx="7369174" cy="591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2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5863">
                <a:tc>
                  <a:txBody>
                    <a:bodyPr/>
                    <a:lstStyle/>
                    <a:p>
                      <a:pPr marR="57150"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64769" algn="ctr">
                        <a:lnSpc>
                          <a:spcPts val="2105"/>
                        </a:lnSpc>
                        <a:spcBef>
                          <a:spcPts val="120"/>
                        </a:spcBef>
                      </a:pPr>
                      <a:r>
                        <a:rPr sz="1800" b="1" spc="-15" dirty="0">
                          <a:latin typeface="Arial"/>
                          <a:cs typeface="Arial"/>
                        </a:rPr>
                        <a:t>Episode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63">
                <a:tc>
                  <a:txBody>
                    <a:bodyPr/>
                    <a:lstStyle/>
                    <a:p>
                      <a:pPr marR="57150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IV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V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35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VI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95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II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95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III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</a:pPr>
                      <a:r>
                        <a:rPr sz="1800" b="1" spc="55" dirty="0">
                          <a:solidFill>
                            <a:srgbClr val="FFD966"/>
                          </a:solidFill>
                          <a:latin typeface="Arial"/>
                          <a:cs typeface="Arial"/>
                        </a:rPr>
                        <a:t>VII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3606063" y="1514347"/>
            <a:ext cx="1711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5" dirty="0">
                <a:solidFill>
                  <a:srgbClr val="FFD966"/>
                </a:solidFill>
                <a:latin typeface="Arial"/>
                <a:cs typeface="Arial"/>
              </a:rPr>
              <a:t>Event</a:t>
            </a:r>
            <a:r>
              <a:rPr sz="2400" b="1" spc="-114" dirty="0">
                <a:solidFill>
                  <a:srgbClr val="FFD966"/>
                </a:solidFill>
                <a:latin typeface="Arial"/>
                <a:cs typeface="Arial"/>
              </a:rPr>
              <a:t> </a:t>
            </a:r>
            <a:r>
              <a:rPr sz="2400" b="1" spc="75" dirty="0">
                <a:solidFill>
                  <a:srgbClr val="FFD966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687" y="1027175"/>
            <a:ext cx="1594103" cy="9631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16435" y="603849"/>
            <a:ext cx="1110008" cy="1118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8965" y="2858516"/>
            <a:ext cx="5735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2855" algn="l"/>
                <a:tab pos="3971925" algn="l"/>
              </a:tabLst>
            </a:pPr>
            <a:r>
              <a:rPr sz="3600" spc="15" baseline="1157" dirty="0">
                <a:solidFill>
                  <a:srgbClr val="34AC91"/>
                </a:solidFill>
                <a:latin typeface="Microsoft Sans Serif"/>
                <a:cs typeface="Microsoft Sans Serif"/>
              </a:rPr>
              <a:t>Event</a:t>
            </a:r>
            <a:r>
              <a:rPr sz="3600" spc="-7" baseline="1157" dirty="0">
                <a:solidFill>
                  <a:srgbClr val="34AC91"/>
                </a:solidFill>
                <a:latin typeface="Microsoft Sans Serif"/>
                <a:cs typeface="Microsoft Sans Serif"/>
              </a:rPr>
              <a:t> </a:t>
            </a:r>
            <a:r>
              <a:rPr sz="3600" spc="52" baseline="1157" dirty="0">
                <a:solidFill>
                  <a:srgbClr val="34AC91"/>
                </a:solidFill>
                <a:latin typeface="Microsoft Sans Serif"/>
                <a:cs typeface="Microsoft Sans Serif"/>
              </a:rPr>
              <a:t>Streams	</a:t>
            </a:r>
            <a:r>
              <a:rPr sz="2400" spc="15" dirty="0">
                <a:solidFill>
                  <a:srgbClr val="34AC91"/>
                </a:solidFill>
                <a:latin typeface="Microsoft Sans Serif"/>
                <a:cs typeface="Microsoft Sans Serif"/>
              </a:rPr>
              <a:t>State	</a:t>
            </a:r>
            <a:r>
              <a:rPr sz="2400" spc="-20" dirty="0">
                <a:solidFill>
                  <a:srgbClr val="34AC91"/>
                </a:solidFill>
                <a:latin typeface="Microsoft Sans Serif"/>
                <a:cs typeface="Microsoft Sans Serif"/>
              </a:rPr>
              <a:t>(Event)</a:t>
            </a:r>
            <a:r>
              <a:rPr sz="2400" spc="-75" dirty="0">
                <a:solidFill>
                  <a:srgbClr val="34AC91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34AC91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24164" y="2855467"/>
            <a:ext cx="1507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34AC91"/>
                </a:solidFill>
                <a:latin typeface="Microsoft Sans Serif"/>
                <a:cs typeface="Microsoft Sans Serif"/>
              </a:rPr>
              <a:t>Snapshots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73351" y="2141220"/>
            <a:ext cx="3797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spc="-30" dirty="0"/>
              <a:t>Recap:</a:t>
            </a:r>
            <a:r>
              <a:rPr sz="2000" u="none" spc="-10" dirty="0"/>
              <a:t> </a:t>
            </a:r>
            <a:r>
              <a:rPr sz="2000" u="none" dirty="0"/>
              <a:t>The</a:t>
            </a:r>
            <a:r>
              <a:rPr sz="2000" u="none" spc="-10" dirty="0"/>
              <a:t> </a:t>
            </a:r>
            <a:r>
              <a:rPr sz="2000" u="none" spc="15" dirty="0"/>
              <a:t>Core</a:t>
            </a:r>
            <a:r>
              <a:rPr sz="2000" u="none" spc="-10" dirty="0"/>
              <a:t> </a:t>
            </a:r>
            <a:r>
              <a:rPr sz="2000" u="none" spc="45" dirty="0"/>
              <a:t>Building</a:t>
            </a:r>
            <a:r>
              <a:rPr sz="2000" u="none" spc="-10" dirty="0"/>
              <a:t> </a:t>
            </a:r>
            <a:r>
              <a:rPr sz="2000" u="none" spc="5" dirty="0"/>
              <a:t>Blocks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1069756" y="3768852"/>
            <a:ext cx="1134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Microsoft Sans Serif"/>
                <a:cs typeface="Microsoft Sans Serif"/>
              </a:rPr>
              <a:t>real-time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hindsight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6827" y="3768852"/>
            <a:ext cx="1175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25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Microsoft Sans Serif"/>
                <a:cs typeface="Microsoft Sans Serif"/>
              </a:rPr>
              <a:t>complex 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20" dirty="0">
                <a:latin typeface="Microsoft Sans Serif"/>
                <a:cs typeface="Microsoft Sans Serif"/>
              </a:rPr>
              <a:t>business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logic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0938" y="3643884"/>
            <a:ext cx="146939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-1270" algn="ctr">
              <a:lnSpc>
                <a:spcPct val="101400"/>
              </a:lnSpc>
              <a:spcBef>
                <a:spcPts val="75"/>
              </a:spcBef>
            </a:pPr>
            <a:r>
              <a:rPr sz="1400" spc="20" dirty="0">
                <a:latin typeface="Microsoft Sans Serif"/>
                <a:cs typeface="Microsoft Sans Serif"/>
              </a:rPr>
              <a:t>consistency </a:t>
            </a:r>
            <a:r>
              <a:rPr sz="1400" spc="70" dirty="0">
                <a:latin typeface="Microsoft Sans Serif"/>
                <a:cs typeface="Microsoft Sans Serif"/>
              </a:rPr>
              <a:t>with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out-of-order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data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and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late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7790" y="3653028"/>
            <a:ext cx="99631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400" spc="55" dirty="0">
                <a:latin typeface="Microsoft Sans Serif"/>
                <a:cs typeface="Microsoft Sans Serif"/>
              </a:rPr>
              <a:t>forking </a:t>
            </a:r>
            <a:r>
              <a:rPr sz="1400" spc="125" dirty="0">
                <a:latin typeface="Microsoft Sans Serif"/>
                <a:cs typeface="Microsoft Sans Serif"/>
              </a:rPr>
              <a:t>/ </a:t>
            </a:r>
            <a:r>
              <a:rPr sz="1400" spc="130" dirty="0">
                <a:latin typeface="Microsoft Sans Serif"/>
                <a:cs typeface="Microsoft Sans Serif"/>
              </a:rPr>
              <a:t> </a:t>
            </a:r>
            <a:r>
              <a:rPr sz="1400" spc="30" dirty="0">
                <a:latin typeface="Microsoft Sans Serif"/>
                <a:cs typeface="Microsoft Sans Serif"/>
              </a:rPr>
              <a:t>versioning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125" dirty="0">
                <a:latin typeface="Microsoft Sans Serif"/>
                <a:cs typeface="Microsoft Sans Serif"/>
              </a:rPr>
              <a:t>/ </a:t>
            </a:r>
            <a:r>
              <a:rPr sz="1400" spc="-35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time-travel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52" y="3313683"/>
            <a:ext cx="719994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35" dirty="0">
                <a:solidFill>
                  <a:srgbClr val="FFFFFF"/>
                </a:solidFill>
              </a:rPr>
              <a:t>Apache</a:t>
            </a:r>
            <a:r>
              <a:rPr sz="4000" u="none" spc="-50" dirty="0">
                <a:solidFill>
                  <a:srgbClr val="FFFFFF"/>
                </a:solidFill>
              </a:rPr>
              <a:t> </a:t>
            </a:r>
            <a:r>
              <a:rPr sz="4000" u="none" spc="25" dirty="0">
                <a:solidFill>
                  <a:srgbClr val="FFFFFF"/>
                </a:solidFill>
              </a:rPr>
              <a:t>Flink</a:t>
            </a:r>
            <a:r>
              <a:rPr lang="en-US" sz="4000" u="none" spc="25" dirty="0">
                <a:solidFill>
                  <a:srgbClr val="FFFFFF"/>
                </a:solidFill>
              </a:rPr>
              <a:t>: 4G of Big Data</a:t>
            </a:r>
            <a:endParaRPr sz="4000" dirty="0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9EB9B6CD-6498-7D01-BBDF-B655830964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169287"/>
            <a:ext cx="2144395" cy="21443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37" y="3313683"/>
            <a:ext cx="1038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-160" dirty="0">
                <a:solidFill>
                  <a:srgbClr val="FFFFFF"/>
                </a:solidFill>
              </a:rPr>
              <a:t>AP</a:t>
            </a:r>
            <a:r>
              <a:rPr sz="4000" u="none" spc="-75" dirty="0">
                <a:solidFill>
                  <a:srgbClr val="FFFFFF"/>
                </a:solidFill>
              </a:rPr>
              <a:t>I</a:t>
            </a:r>
            <a:r>
              <a:rPr sz="4000" u="none" spc="-95" dirty="0">
                <a:solidFill>
                  <a:srgbClr val="FFFFFF"/>
                </a:solidFill>
              </a:rPr>
              <a:t>s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14" dirty="0"/>
              <a:t>APIs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8839" y="3240058"/>
            <a:ext cx="158750" cy="190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100" spc="10" dirty="0">
                <a:solidFill>
                  <a:srgbClr val="888888"/>
                </a:solidFill>
                <a:latin typeface="Microsoft Sans Serif"/>
                <a:cs typeface="Microsoft Sans Serif"/>
              </a:rPr>
              <a:t>22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5183" y="4084245"/>
            <a:ext cx="6017260" cy="560705"/>
          </a:xfrm>
          <a:prstGeom prst="rect">
            <a:avLst/>
          </a:prstGeom>
          <a:solidFill>
            <a:srgbClr val="E4EAF4"/>
          </a:solidFill>
          <a:ln w="19050">
            <a:solidFill>
              <a:srgbClr val="898C92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2000" spc="-5" dirty="0">
                <a:latin typeface="Microsoft Sans Serif"/>
                <a:cs typeface="Microsoft Sans Serif"/>
              </a:rPr>
              <a:t>Process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Function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i="1" spc="-65" dirty="0">
                <a:latin typeface="Arial"/>
                <a:cs typeface="Arial"/>
              </a:rPr>
              <a:t>(events,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state,</a:t>
            </a:r>
            <a:r>
              <a:rPr sz="2000" i="1" spc="-4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time)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6862" y="3234842"/>
            <a:ext cx="4925695" cy="560705"/>
          </a:xfrm>
          <a:prstGeom prst="rect">
            <a:avLst/>
          </a:prstGeom>
          <a:solidFill>
            <a:srgbClr val="F5A030"/>
          </a:solidFill>
          <a:ln w="19050">
            <a:solidFill>
              <a:srgbClr val="935F1C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428625">
              <a:lnSpc>
                <a:spcPct val="100000"/>
              </a:lnSpc>
              <a:spcBef>
                <a:spcPts val="894"/>
              </a:spcBef>
            </a:pPr>
            <a:r>
              <a:rPr sz="2000" spc="40" dirty="0">
                <a:latin typeface="Microsoft Sans Serif"/>
                <a:cs typeface="Microsoft Sans Serif"/>
              </a:rPr>
              <a:t>DataStream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API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i="1" spc="-30" dirty="0">
                <a:latin typeface="Arial"/>
                <a:cs typeface="Arial"/>
              </a:rPr>
              <a:t>(streams,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spc="-15" dirty="0">
                <a:latin typeface="Arial"/>
                <a:cs typeface="Arial"/>
              </a:rPr>
              <a:t>windows)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8586" y="2385439"/>
            <a:ext cx="3973829" cy="560705"/>
          </a:xfrm>
          <a:prstGeom prst="rect">
            <a:avLst/>
          </a:prstGeom>
          <a:solidFill>
            <a:srgbClr val="BE73F1"/>
          </a:solidFill>
          <a:ln w="19050">
            <a:solidFill>
              <a:srgbClr val="724591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2000" spc="5" dirty="0">
                <a:latin typeface="Microsoft Sans Serif"/>
                <a:cs typeface="Microsoft Sans Serif"/>
              </a:rPr>
              <a:t>Table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API</a:t>
            </a:r>
            <a:r>
              <a:rPr sz="2000" spc="-15" dirty="0">
                <a:latin typeface="Microsoft Sans Serif"/>
                <a:cs typeface="Microsoft Sans Serif"/>
              </a:rPr>
              <a:t> </a:t>
            </a:r>
            <a:r>
              <a:rPr sz="2000" i="1" spc="-5" dirty="0">
                <a:latin typeface="Arial"/>
                <a:cs typeface="Arial"/>
              </a:rPr>
              <a:t>(dynamic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tables)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7632" y="1536037"/>
            <a:ext cx="2985135" cy="560705"/>
          </a:xfrm>
          <a:prstGeom prst="rect">
            <a:avLst/>
          </a:prstGeom>
          <a:solidFill>
            <a:srgbClr val="E6526E"/>
          </a:solidFill>
          <a:ln w="19050">
            <a:solidFill>
              <a:srgbClr val="8A3142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797560">
              <a:lnSpc>
                <a:spcPct val="100000"/>
              </a:lnSpc>
              <a:spcBef>
                <a:spcPts val="905"/>
              </a:spcBef>
            </a:pPr>
            <a:r>
              <a:rPr sz="2000" spc="40" dirty="0">
                <a:latin typeface="Microsoft Sans Serif"/>
                <a:cs typeface="Microsoft Sans Serif"/>
              </a:rPr>
              <a:t>Stream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SQL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694" y="2266188"/>
            <a:ext cx="2035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Microsoft Sans Serif"/>
                <a:cs typeface="Microsoft Sans Serif"/>
              </a:rPr>
              <a:t>Stream-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&amp;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30" dirty="0">
                <a:latin typeface="Microsoft Sans Serif"/>
                <a:cs typeface="Microsoft Sans Serif"/>
              </a:rPr>
              <a:t>Batch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Processing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1252" y="1321308"/>
            <a:ext cx="1069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Microsoft Sans Serif"/>
                <a:cs typeface="Microsoft Sans Serif"/>
              </a:rPr>
              <a:t>Analytics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998" y="3366516"/>
            <a:ext cx="1540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Microsoft Sans Serif"/>
                <a:cs typeface="Microsoft Sans Serif"/>
              </a:rPr>
              <a:t>Stateful 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E</a:t>
            </a:r>
            <a:r>
              <a:rPr sz="2000" spc="-100" dirty="0">
                <a:latin typeface="Microsoft Sans Serif"/>
                <a:cs typeface="Microsoft Sans Serif"/>
              </a:rPr>
              <a:t>v</a:t>
            </a:r>
            <a:r>
              <a:rPr sz="2000" spc="5" dirty="0">
                <a:latin typeface="Microsoft Sans Serif"/>
                <a:cs typeface="Microsoft Sans Serif"/>
              </a:rPr>
              <a:t>e</a:t>
            </a:r>
            <a:r>
              <a:rPr sz="2000" spc="110" dirty="0">
                <a:latin typeface="Microsoft Sans Serif"/>
                <a:cs typeface="Microsoft Sans Serif"/>
              </a:rPr>
              <a:t>n</a:t>
            </a:r>
            <a:r>
              <a:rPr sz="2000" spc="140" dirty="0">
                <a:latin typeface="Microsoft Sans Serif"/>
                <a:cs typeface="Microsoft Sans Serif"/>
              </a:rPr>
              <a:t>t</a:t>
            </a:r>
            <a:r>
              <a:rPr sz="2000" spc="-35" dirty="0">
                <a:latin typeface="Microsoft Sans Serif"/>
                <a:cs typeface="Microsoft Sans Serif"/>
              </a:rPr>
              <a:t>-</a:t>
            </a:r>
            <a:r>
              <a:rPr sz="2000" spc="110" dirty="0">
                <a:latin typeface="Microsoft Sans Serif"/>
                <a:cs typeface="Microsoft Sans Serif"/>
              </a:rPr>
              <a:t>D</a:t>
            </a:r>
            <a:r>
              <a:rPr sz="2000" spc="45" dirty="0">
                <a:latin typeface="Microsoft Sans Serif"/>
                <a:cs typeface="Microsoft Sans Serif"/>
              </a:rPr>
              <a:t>r</a:t>
            </a:r>
            <a:r>
              <a:rPr sz="2000" spc="35" dirty="0">
                <a:latin typeface="Microsoft Sans Serif"/>
                <a:cs typeface="Microsoft Sans Serif"/>
              </a:rPr>
              <a:t>i</a:t>
            </a:r>
            <a:r>
              <a:rPr sz="2000" spc="-5" dirty="0">
                <a:latin typeface="Microsoft Sans Serif"/>
                <a:cs typeface="Microsoft Sans Serif"/>
              </a:rPr>
              <a:t>v</a:t>
            </a:r>
            <a:r>
              <a:rPr sz="2000" spc="5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n  </a:t>
            </a:r>
            <a:r>
              <a:rPr sz="2000" spc="40" dirty="0">
                <a:latin typeface="Microsoft Sans Serif"/>
                <a:cs typeface="Microsoft Sans Serif"/>
              </a:rPr>
              <a:t>Applications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20807" y="1611020"/>
            <a:ext cx="1204595" cy="636270"/>
          </a:xfrm>
          <a:custGeom>
            <a:avLst/>
            <a:gdLst/>
            <a:ahLst/>
            <a:cxnLst/>
            <a:rect l="l" t="t" r="r" b="b"/>
            <a:pathLst>
              <a:path w="1204595" h="636269">
                <a:moveTo>
                  <a:pt x="440169" y="636041"/>
                </a:moveTo>
                <a:lnTo>
                  <a:pt x="419481" y="559003"/>
                </a:lnTo>
                <a:lnTo>
                  <a:pt x="403352" y="498906"/>
                </a:lnTo>
                <a:lnTo>
                  <a:pt x="365353" y="532638"/>
                </a:lnTo>
                <a:lnTo>
                  <a:pt x="18999" y="142455"/>
                </a:lnTo>
                <a:lnTo>
                  <a:pt x="0" y="159321"/>
                </a:lnTo>
                <a:lnTo>
                  <a:pt x="346367" y="549503"/>
                </a:lnTo>
                <a:lnTo>
                  <a:pt x="308368" y="583222"/>
                </a:lnTo>
                <a:lnTo>
                  <a:pt x="440169" y="636041"/>
                </a:lnTo>
                <a:close/>
              </a:path>
              <a:path w="1204595" h="636269">
                <a:moveTo>
                  <a:pt x="1204328" y="150888"/>
                </a:moveTo>
                <a:lnTo>
                  <a:pt x="1194777" y="143840"/>
                </a:lnTo>
                <a:lnTo>
                  <a:pt x="1090066" y="66598"/>
                </a:lnTo>
                <a:lnTo>
                  <a:pt x="1081379" y="116649"/>
                </a:lnTo>
                <a:lnTo>
                  <a:pt x="409943" y="0"/>
                </a:lnTo>
                <a:lnTo>
                  <a:pt x="405599" y="25019"/>
                </a:lnTo>
                <a:lnTo>
                  <a:pt x="1077023" y="141668"/>
                </a:lnTo>
                <a:lnTo>
                  <a:pt x="1068336" y="191719"/>
                </a:lnTo>
                <a:lnTo>
                  <a:pt x="1204328" y="1508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3621" y="4126896"/>
            <a:ext cx="204216" cy="11412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887737" y="3047842"/>
            <a:ext cx="366395" cy="188595"/>
          </a:xfrm>
          <a:custGeom>
            <a:avLst/>
            <a:gdLst/>
            <a:ahLst/>
            <a:cxnLst/>
            <a:rect l="l" t="t" r="r" b="b"/>
            <a:pathLst>
              <a:path w="366395" h="188594">
                <a:moveTo>
                  <a:pt x="246624" y="142850"/>
                </a:moveTo>
                <a:lnTo>
                  <a:pt x="224396" y="188528"/>
                </a:lnTo>
                <a:lnTo>
                  <a:pt x="366378" y="186999"/>
                </a:lnTo>
                <a:lnTo>
                  <a:pt x="336779" y="148407"/>
                </a:lnTo>
                <a:lnTo>
                  <a:pt x="258043" y="148407"/>
                </a:lnTo>
                <a:lnTo>
                  <a:pt x="246624" y="142850"/>
                </a:lnTo>
                <a:close/>
              </a:path>
              <a:path w="366395" h="188594">
                <a:moveTo>
                  <a:pt x="257738" y="120010"/>
                </a:moveTo>
                <a:lnTo>
                  <a:pt x="246624" y="142850"/>
                </a:lnTo>
                <a:lnTo>
                  <a:pt x="258043" y="148407"/>
                </a:lnTo>
                <a:lnTo>
                  <a:pt x="269157" y="125567"/>
                </a:lnTo>
                <a:lnTo>
                  <a:pt x="257738" y="120010"/>
                </a:lnTo>
                <a:close/>
              </a:path>
              <a:path w="366395" h="188594">
                <a:moveTo>
                  <a:pt x="279966" y="74331"/>
                </a:moveTo>
                <a:lnTo>
                  <a:pt x="257738" y="120010"/>
                </a:lnTo>
                <a:lnTo>
                  <a:pt x="269157" y="125567"/>
                </a:lnTo>
                <a:lnTo>
                  <a:pt x="258043" y="148407"/>
                </a:lnTo>
                <a:lnTo>
                  <a:pt x="336779" y="148407"/>
                </a:lnTo>
                <a:lnTo>
                  <a:pt x="279966" y="74331"/>
                </a:lnTo>
                <a:close/>
              </a:path>
              <a:path w="366395" h="188594">
                <a:moveTo>
                  <a:pt x="11115" y="0"/>
                </a:moveTo>
                <a:lnTo>
                  <a:pt x="0" y="22839"/>
                </a:lnTo>
                <a:lnTo>
                  <a:pt x="246624" y="142850"/>
                </a:lnTo>
                <a:lnTo>
                  <a:pt x="257738" y="120010"/>
                </a:lnTo>
                <a:lnTo>
                  <a:pt x="11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5" dirty="0">
                <a:latin typeface="Times New Roman"/>
                <a:cs typeface="Times New Roman"/>
              </a:rPr>
              <a:t> </a:t>
            </a:r>
            <a:r>
              <a:rPr spc="-5" dirty="0"/>
              <a:t>Process</a:t>
            </a:r>
            <a:r>
              <a:rPr spc="-65" dirty="0"/>
              <a:t> </a:t>
            </a:r>
            <a:r>
              <a:rPr spc="90" dirty="0"/>
              <a:t>Function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5330" y="1075435"/>
            <a:ext cx="7345045" cy="368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onsolas"/>
                <a:cs typeface="Consolas"/>
              </a:rPr>
              <a:t>class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MyFunction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extends</a:t>
            </a:r>
            <a:r>
              <a:rPr sz="1200" b="1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ProcessFunction[MyEvent,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Result]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349250">
              <a:lnSpc>
                <a:spcPts val="1415"/>
              </a:lnSpc>
            </a:pP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//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declare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state</a:t>
            </a:r>
            <a:r>
              <a:rPr sz="1200" b="1" spc="-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to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use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in</a:t>
            </a:r>
            <a:r>
              <a:rPr sz="1200" b="1" spc="-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the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program</a:t>
            </a:r>
            <a:endParaRPr sz="1200">
              <a:latin typeface="Consolas"/>
              <a:cs typeface="Consolas"/>
            </a:endParaRPr>
          </a:p>
          <a:p>
            <a:pPr marL="349250">
              <a:lnSpc>
                <a:spcPts val="1415"/>
              </a:lnSpc>
            </a:pPr>
            <a:r>
              <a:rPr sz="1200" b="1" dirty="0">
                <a:latin typeface="Consolas"/>
                <a:cs typeface="Consolas"/>
              </a:rPr>
              <a:t>lazy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val</a:t>
            </a:r>
            <a:r>
              <a:rPr sz="1200" b="1" spc="-1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F81BD"/>
                </a:solidFill>
                <a:latin typeface="Consolas"/>
                <a:cs typeface="Consolas"/>
              </a:rPr>
              <a:t>state</a:t>
            </a:r>
            <a:r>
              <a:rPr sz="1200" dirty="0">
                <a:latin typeface="Consolas"/>
                <a:cs typeface="Consolas"/>
              </a:rPr>
              <a:t>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ValueState</a:t>
            </a:r>
            <a:r>
              <a:rPr sz="1200" dirty="0">
                <a:latin typeface="Consolas"/>
                <a:cs typeface="Consolas"/>
              </a:rPr>
              <a:t>[CountWithTimestamp]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getRuntimeContext().getState(…)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def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processElement</a:t>
            </a:r>
            <a:r>
              <a:rPr sz="1200" dirty="0">
                <a:latin typeface="Consolas"/>
                <a:cs typeface="Consolas"/>
              </a:rPr>
              <a:t>(event: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MyEvent,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ctx: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Context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Collector</a:t>
            </a:r>
            <a:r>
              <a:rPr sz="1200" dirty="0">
                <a:latin typeface="Consolas"/>
                <a:cs typeface="Consolas"/>
              </a:rPr>
              <a:t>[Result]):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Unit</a:t>
            </a:r>
            <a:r>
              <a:rPr sz="1200" b="1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85800">
              <a:lnSpc>
                <a:spcPts val="1415"/>
              </a:lnSpc>
              <a:spcBef>
                <a:spcPts val="70"/>
              </a:spcBef>
            </a:pP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//</a:t>
            </a:r>
            <a:r>
              <a:rPr sz="1200" b="1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work</a:t>
            </a:r>
            <a:r>
              <a:rPr sz="1200" b="1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with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event</a:t>
            </a:r>
            <a:r>
              <a:rPr sz="1200" b="1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and</a:t>
            </a:r>
            <a:r>
              <a:rPr sz="1200" b="1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state</a:t>
            </a:r>
            <a:endParaRPr sz="1200">
              <a:latin typeface="Consolas"/>
              <a:cs typeface="Consolas"/>
            </a:endParaRPr>
          </a:p>
          <a:p>
            <a:pPr marL="685800">
              <a:lnSpc>
                <a:spcPts val="1415"/>
              </a:lnSpc>
            </a:pPr>
            <a:r>
              <a:rPr sz="1200" dirty="0">
                <a:latin typeface="Consolas"/>
                <a:cs typeface="Consolas"/>
              </a:rPr>
              <a:t>(event,</a:t>
            </a:r>
            <a:r>
              <a:rPr sz="1200" spc="-2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F81BD"/>
                </a:solidFill>
                <a:latin typeface="Consolas"/>
                <a:cs typeface="Consolas"/>
              </a:rPr>
              <a:t>state</a:t>
            </a:r>
            <a:r>
              <a:rPr sz="1200" dirty="0">
                <a:latin typeface="Consolas"/>
                <a:cs typeface="Consolas"/>
              </a:rPr>
              <a:t>.value)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match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r>
              <a:rPr sz="1200" spc="-1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…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685800">
              <a:lnSpc>
                <a:spcPts val="1415"/>
              </a:lnSpc>
            </a:pPr>
            <a:r>
              <a:rPr sz="1200" dirty="0">
                <a:latin typeface="Consolas"/>
                <a:cs typeface="Consolas"/>
              </a:rPr>
              <a:t>out.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collect(…)</a:t>
            </a:r>
            <a:r>
              <a:rPr sz="1200" spc="-25" dirty="0">
                <a:solidFill>
                  <a:srgbClr val="2DA07E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//</a:t>
            </a:r>
            <a:r>
              <a:rPr sz="1200" b="1" spc="-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emit</a:t>
            </a:r>
            <a:r>
              <a:rPr sz="1200" b="1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events</a:t>
            </a:r>
            <a:endParaRPr sz="1200">
              <a:latin typeface="Consolas"/>
              <a:cs typeface="Consolas"/>
            </a:endParaRPr>
          </a:p>
          <a:p>
            <a:pPr marL="685800">
              <a:lnSpc>
                <a:spcPts val="1415"/>
              </a:lnSpc>
            </a:pPr>
            <a:r>
              <a:rPr sz="1200" dirty="0">
                <a:solidFill>
                  <a:srgbClr val="4F81BD"/>
                </a:solidFill>
                <a:latin typeface="Consolas"/>
                <a:cs typeface="Consolas"/>
              </a:rPr>
              <a:t>state</a:t>
            </a:r>
            <a:r>
              <a:rPr sz="1200" dirty="0"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update(…)</a:t>
            </a:r>
            <a:r>
              <a:rPr sz="1200" spc="-25" dirty="0">
                <a:solidFill>
                  <a:srgbClr val="2DA07E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//</a:t>
            </a:r>
            <a:r>
              <a:rPr sz="1200" b="1" spc="-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modify</a:t>
            </a:r>
            <a:r>
              <a:rPr sz="1200" b="1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state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685800">
              <a:lnSpc>
                <a:spcPts val="1415"/>
              </a:lnSpc>
            </a:pP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//</a:t>
            </a:r>
            <a:r>
              <a:rPr sz="1200" b="1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schedule</a:t>
            </a:r>
            <a:r>
              <a:rPr sz="1200" b="1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a</a:t>
            </a:r>
            <a:r>
              <a:rPr sz="1200" b="1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timer</a:t>
            </a:r>
            <a:r>
              <a:rPr sz="1200" b="1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callback</a:t>
            </a:r>
            <a:endParaRPr sz="1200">
              <a:latin typeface="Consolas"/>
              <a:cs typeface="Consolas"/>
            </a:endParaRPr>
          </a:p>
          <a:p>
            <a:pPr marL="685800">
              <a:lnSpc>
                <a:spcPts val="1415"/>
              </a:lnSpc>
            </a:pP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ctx.timerService.register</a:t>
            </a:r>
            <a:r>
              <a:rPr sz="1200" u="sng" dirty="0">
                <a:solidFill>
                  <a:srgbClr val="2DA07E"/>
                </a:solidFill>
                <a:uFill>
                  <a:solidFill>
                    <a:srgbClr val="2DA07E"/>
                  </a:solidFill>
                </a:uFill>
                <a:latin typeface="Consolas"/>
                <a:cs typeface="Consolas"/>
              </a:rPr>
              <a:t>EventTime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Timer</a:t>
            </a:r>
            <a:r>
              <a:rPr sz="1200" dirty="0">
                <a:latin typeface="Consolas"/>
                <a:cs typeface="Consolas"/>
              </a:rPr>
              <a:t>(event.timestamp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+</a:t>
            </a:r>
            <a:r>
              <a:rPr sz="1200" spc="-3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500)</a:t>
            </a:r>
            <a:endParaRPr sz="1200">
              <a:latin typeface="Consolas"/>
              <a:cs typeface="Consolas"/>
            </a:endParaRPr>
          </a:p>
          <a:p>
            <a:pPr marL="349250">
              <a:lnSpc>
                <a:spcPct val="100000"/>
              </a:lnSpc>
              <a:spcBef>
                <a:spcPts val="75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349250">
              <a:lnSpc>
                <a:spcPts val="1415"/>
              </a:lnSpc>
            </a:pPr>
            <a:r>
              <a:rPr sz="1200" b="1" dirty="0">
                <a:latin typeface="Consolas"/>
                <a:cs typeface="Consolas"/>
              </a:rPr>
              <a:t>def</a:t>
            </a:r>
            <a:r>
              <a:rPr sz="1200" b="1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onTimer</a:t>
            </a:r>
            <a:r>
              <a:rPr sz="1200" dirty="0">
                <a:latin typeface="Consolas"/>
                <a:cs typeface="Consolas"/>
              </a:rPr>
              <a:t>(timestamp: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Long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ctx: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OnTimerContext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out: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DA07E"/>
                </a:solidFill>
                <a:latin typeface="Consolas"/>
                <a:cs typeface="Consolas"/>
              </a:rPr>
              <a:t>Collector</a:t>
            </a:r>
            <a:r>
              <a:rPr sz="1200" dirty="0">
                <a:latin typeface="Consolas"/>
                <a:cs typeface="Consolas"/>
              </a:rPr>
              <a:t>[Result]):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b="1" dirty="0">
                <a:latin typeface="Consolas"/>
                <a:cs typeface="Consolas"/>
              </a:rPr>
              <a:t>Unit</a:t>
            </a:r>
            <a:r>
              <a:rPr sz="1200" b="1" spc="-5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=</a:t>
            </a:r>
            <a:r>
              <a:rPr sz="1200" spc="-10" dirty="0">
                <a:latin typeface="Consolas"/>
                <a:cs typeface="Consolas"/>
              </a:rPr>
              <a:t> </a:t>
            </a:r>
            <a:r>
              <a:rPr sz="120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85800">
              <a:lnSpc>
                <a:spcPts val="1390"/>
              </a:lnSpc>
            </a:pP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// handle</a:t>
            </a:r>
            <a:r>
              <a:rPr sz="1200" b="1" spc="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callback when</a:t>
            </a:r>
            <a:r>
              <a:rPr sz="1200" b="1" spc="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Consolas"/>
                <a:cs typeface="Consolas"/>
              </a:rPr>
              <a:t>event-/processing-</a:t>
            </a:r>
            <a:r>
              <a:rPr sz="1200" b="1" spc="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time instant</a:t>
            </a:r>
            <a:r>
              <a:rPr sz="1200" b="1" spc="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is</a:t>
            </a:r>
            <a:r>
              <a:rPr sz="1200" b="1" spc="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C00000"/>
                </a:solidFill>
                <a:latin typeface="Consolas"/>
                <a:cs typeface="Consolas"/>
              </a:rPr>
              <a:t>reached</a:t>
            </a:r>
            <a:endParaRPr sz="1200">
              <a:latin typeface="Consolas"/>
              <a:cs typeface="Consolas"/>
            </a:endParaRPr>
          </a:p>
          <a:p>
            <a:pPr marL="349250">
              <a:lnSpc>
                <a:spcPts val="1415"/>
              </a:lnSpc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5" dirty="0">
                <a:latin typeface="Times New Roman"/>
                <a:cs typeface="Times New Roman"/>
              </a:rPr>
              <a:t> </a:t>
            </a:r>
            <a:r>
              <a:rPr spc="70" dirty="0"/>
              <a:t>Data</a:t>
            </a:r>
            <a:r>
              <a:rPr spc="-45" dirty="0"/>
              <a:t> </a:t>
            </a:r>
            <a:r>
              <a:rPr spc="75" dirty="0"/>
              <a:t>Stream</a:t>
            </a:r>
            <a:r>
              <a:rPr spc="-40" dirty="0"/>
              <a:t> </a:t>
            </a:r>
            <a:r>
              <a:rPr spc="-125" dirty="0"/>
              <a:t>API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9355" y="1472691"/>
            <a:ext cx="7249159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spc="-5" dirty="0">
                <a:latin typeface="Consolas"/>
                <a:cs typeface="Consolas"/>
              </a:rPr>
              <a:t>val</a:t>
            </a:r>
            <a:r>
              <a:rPr sz="1600" b="1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lines: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DataStream</a:t>
            </a:r>
            <a:r>
              <a:rPr sz="1600" spc="-5" dirty="0">
                <a:latin typeface="Consolas"/>
                <a:cs typeface="Consolas"/>
              </a:rPr>
              <a:t>[String]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=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env.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addSource</a:t>
            </a:r>
            <a:r>
              <a:rPr sz="1600" spc="-5" dirty="0"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4123690">
              <a:lnSpc>
                <a:spcPts val="1910"/>
              </a:lnSpc>
            </a:pPr>
            <a:r>
              <a:rPr sz="1600" b="1" spc="-5" dirty="0">
                <a:latin typeface="Consolas"/>
                <a:cs typeface="Consolas"/>
              </a:rPr>
              <a:t>new</a:t>
            </a:r>
            <a:r>
              <a:rPr sz="1600" b="1" spc="5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DA07E"/>
                </a:solidFill>
                <a:latin typeface="Consolas"/>
                <a:cs typeface="Consolas"/>
              </a:rPr>
              <a:t>FlinkKafkaConsumer</a:t>
            </a:r>
            <a:r>
              <a:rPr sz="1600" spc="-10" dirty="0">
                <a:latin typeface="Consolas"/>
                <a:cs typeface="Consolas"/>
              </a:rPr>
              <a:t>&lt;&gt;(…))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nsolas"/>
                <a:cs typeface="Consolas"/>
              </a:rPr>
              <a:t>val</a:t>
            </a:r>
            <a:r>
              <a:rPr sz="1600" b="1" spc="-2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events: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DataStream</a:t>
            </a:r>
            <a:r>
              <a:rPr sz="1600" spc="-5" dirty="0">
                <a:latin typeface="Consolas"/>
                <a:cs typeface="Consolas"/>
              </a:rPr>
              <a:t>[Event]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=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lines.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map</a:t>
            </a:r>
            <a:r>
              <a:rPr sz="1600" spc="-5" dirty="0">
                <a:latin typeface="Consolas"/>
                <a:cs typeface="Consolas"/>
              </a:rPr>
              <a:t>((line)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=&gt;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i="1" spc="-5" dirty="0">
                <a:latin typeface="Consolas"/>
                <a:cs typeface="Consolas"/>
              </a:rPr>
              <a:t>parse</a:t>
            </a:r>
            <a:r>
              <a:rPr sz="1600" spc="-5" dirty="0">
                <a:latin typeface="Consolas"/>
                <a:cs typeface="Consolas"/>
              </a:rPr>
              <a:t>(line))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ts val="1910"/>
              </a:lnSpc>
            </a:pPr>
            <a:r>
              <a:rPr sz="1600" b="1" spc="-5" dirty="0">
                <a:latin typeface="Consolas"/>
                <a:cs typeface="Consolas"/>
              </a:rPr>
              <a:t>val</a:t>
            </a:r>
            <a:r>
              <a:rPr sz="1600" b="1" spc="-30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stats:</a:t>
            </a:r>
            <a:r>
              <a:rPr sz="1600" spc="-35" dirty="0"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DataStream</a:t>
            </a:r>
            <a:r>
              <a:rPr sz="1600" spc="-5" dirty="0">
                <a:latin typeface="Consolas"/>
                <a:cs typeface="Consolas"/>
              </a:rPr>
              <a:t>[Statistic]</a:t>
            </a:r>
            <a:r>
              <a:rPr sz="1600" spc="-3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=</a:t>
            </a:r>
            <a:r>
              <a:rPr sz="1600" spc="-25" dirty="0"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stream</a:t>
            </a:r>
            <a:endParaRPr sz="1600">
              <a:latin typeface="Consolas"/>
              <a:cs typeface="Consolas"/>
            </a:endParaRPr>
          </a:p>
          <a:p>
            <a:pPr marL="345440">
              <a:lnSpc>
                <a:spcPts val="1895"/>
              </a:lnSpc>
            </a:pPr>
            <a:r>
              <a:rPr sz="1600" spc="-5" dirty="0">
                <a:latin typeface="Consolas"/>
                <a:cs typeface="Consolas"/>
              </a:rPr>
              <a:t>.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keyBy</a:t>
            </a:r>
            <a:r>
              <a:rPr sz="1600" spc="-5" dirty="0">
                <a:latin typeface="Consolas"/>
                <a:cs typeface="Consolas"/>
              </a:rPr>
              <a:t>(</a:t>
            </a:r>
            <a:r>
              <a:rPr sz="1600" b="1" spc="-5" dirty="0">
                <a:solidFill>
                  <a:srgbClr val="AF487E"/>
                </a:solidFill>
                <a:latin typeface="Consolas"/>
                <a:cs typeface="Consolas"/>
              </a:rPr>
              <a:t>"sensor"</a:t>
            </a:r>
            <a:r>
              <a:rPr sz="1600" spc="-5" dirty="0"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  <a:p>
            <a:pPr marL="345440">
              <a:lnSpc>
                <a:spcPts val="1910"/>
              </a:lnSpc>
            </a:pPr>
            <a:r>
              <a:rPr sz="1600" spc="-10" dirty="0"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2DA07E"/>
                </a:solidFill>
                <a:latin typeface="Consolas"/>
                <a:cs typeface="Consolas"/>
              </a:rPr>
              <a:t>timeWindow</a:t>
            </a:r>
            <a:r>
              <a:rPr sz="1600" spc="-10" dirty="0">
                <a:latin typeface="Consolas"/>
                <a:cs typeface="Consolas"/>
              </a:rPr>
              <a:t>(Time.seconds(5))</a:t>
            </a:r>
            <a:endParaRPr sz="1600">
              <a:latin typeface="Consolas"/>
              <a:cs typeface="Consolas"/>
            </a:endParaRPr>
          </a:p>
          <a:p>
            <a:pPr marL="34544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olas"/>
                <a:cs typeface="Consolas"/>
              </a:rPr>
              <a:t>.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sum</a:t>
            </a:r>
            <a:r>
              <a:rPr sz="1600" spc="-5" dirty="0">
                <a:latin typeface="Consolas"/>
                <a:cs typeface="Consolas"/>
              </a:rPr>
              <a:t>(</a:t>
            </a:r>
            <a:r>
              <a:rPr sz="1600" b="1" spc="-5" dirty="0">
                <a:latin typeface="Consolas"/>
                <a:cs typeface="Consolas"/>
              </a:rPr>
              <a:t>new</a:t>
            </a:r>
            <a:r>
              <a:rPr sz="1600" b="1" spc="1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MyAggregationFunction())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stats.</a:t>
            </a:r>
            <a:r>
              <a:rPr sz="1600" spc="-5" dirty="0">
                <a:solidFill>
                  <a:srgbClr val="2DA07E"/>
                </a:solidFill>
                <a:latin typeface="Consolas"/>
                <a:cs typeface="Consolas"/>
              </a:rPr>
              <a:t>addSink</a:t>
            </a:r>
            <a:r>
              <a:rPr sz="1600" spc="-5" dirty="0">
                <a:latin typeface="Consolas"/>
                <a:cs typeface="Consolas"/>
              </a:rPr>
              <a:t>(</a:t>
            </a:r>
            <a:r>
              <a:rPr sz="1600" b="1" spc="-5" dirty="0">
                <a:latin typeface="Consolas"/>
                <a:cs typeface="Consolas"/>
              </a:rPr>
              <a:t>new</a:t>
            </a:r>
            <a:r>
              <a:rPr sz="1600" b="1" spc="-20" dirty="0">
                <a:latin typeface="Consolas"/>
                <a:cs typeface="Consolas"/>
              </a:rPr>
              <a:t> </a:t>
            </a:r>
            <a:r>
              <a:rPr sz="1600" spc="-10" dirty="0">
                <a:latin typeface="Consolas"/>
                <a:cs typeface="Consolas"/>
              </a:rPr>
              <a:t>RollingSink(path))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5" dirty="0">
                <a:latin typeface="Times New Roman"/>
                <a:cs typeface="Times New Roman"/>
              </a:rPr>
              <a:t> </a:t>
            </a:r>
            <a:r>
              <a:rPr spc="15" dirty="0"/>
              <a:t>Table</a:t>
            </a:r>
            <a:r>
              <a:rPr spc="-35" dirty="0"/>
              <a:t> </a:t>
            </a:r>
            <a:r>
              <a:rPr spc="-125" dirty="0"/>
              <a:t>API</a:t>
            </a:r>
            <a:r>
              <a:rPr spc="-35" dirty="0"/>
              <a:t> </a:t>
            </a:r>
            <a:r>
              <a:rPr spc="225" dirty="0"/>
              <a:t>&amp;</a:t>
            </a:r>
            <a:r>
              <a:rPr spc="-40" dirty="0"/>
              <a:t> </a:t>
            </a:r>
            <a:r>
              <a:rPr spc="80" dirty="0"/>
              <a:t>Stream</a:t>
            </a:r>
            <a:r>
              <a:rPr spc="-30" dirty="0"/>
              <a:t> </a:t>
            </a:r>
            <a:r>
              <a:rPr spc="-190" dirty="0"/>
              <a:t>SQL	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3" y="1380744"/>
            <a:ext cx="7943087" cy="12222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416" y="3465576"/>
            <a:ext cx="7397495" cy="7894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37" y="3313683"/>
            <a:ext cx="6419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145" dirty="0">
                <a:solidFill>
                  <a:srgbClr val="FFFFFF"/>
                </a:solidFill>
              </a:rPr>
              <a:t>Deployment</a:t>
            </a:r>
            <a:r>
              <a:rPr sz="4000" u="none" spc="-50" dirty="0">
                <a:solidFill>
                  <a:srgbClr val="FFFFFF"/>
                </a:solidFill>
              </a:rPr>
              <a:t> </a:t>
            </a:r>
            <a:r>
              <a:rPr sz="4000" u="none" spc="250" dirty="0">
                <a:solidFill>
                  <a:srgbClr val="FFFFFF"/>
                </a:solidFill>
              </a:rPr>
              <a:t>&amp;</a:t>
            </a:r>
            <a:r>
              <a:rPr sz="4000" u="none" spc="-45" dirty="0">
                <a:solidFill>
                  <a:srgbClr val="FFFFFF"/>
                </a:solidFill>
              </a:rPr>
              <a:t> </a:t>
            </a:r>
            <a:r>
              <a:rPr sz="4000" u="none" spc="125" dirty="0">
                <a:solidFill>
                  <a:srgbClr val="FFFFFF"/>
                </a:solidFill>
              </a:rPr>
              <a:t>Integrations</a:t>
            </a:r>
            <a:endParaRPr sz="4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79783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1"/>
                </a:lnTo>
              </a:path>
            </a:pathLst>
          </a:custGeom>
          <a:ln w="25400">
            <a:solidFill>
              <a:srgbClr val="0066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5350" y="3165076"/>
            <a:ext cx="2275440" cy="698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24" y="260603"/>
            <a:ext cx="2353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none" spc="70" dirty="0"/>
              <a:t>Dep</a:t>
            </a:r>
            <a:r>
              <a:rPr sz="3200" u="none" spc="75" dirty="0"/>
              <a:t>l</a:t>
            </a:r>
            <a:r>
              <a:rPr sz="3200" u="none" spc="85" dirty="0"/>
              <a:t>o</a:t>
            </a:r>
            <a:r>
              <a:rPr sz="3200" u="none" spc="70" dirty="0"/>
              <a:t>y</a:t>
            </a:r>
            <a:r>
              <a:rPr sz="3200" u="none" spc="305" dirty="0"/>
              <a:t>m</a:t>
            </a:r>
            <a:r>
              <a:rPr sz="3200" u="none" spc="100" dirty="0"/>
              <a:t>e</a:t>
            </a:r>
            <a:r>
              <a:rPr sz="3200" u="none" spc="95" dirty="0"/>
              <a:t>n</a:t>
            </a:r>
            <a:r>
              <a:rPr sz="3200" u="none" spc="240" dirty="0"/>
              <a:t>t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527" y="1082039"/>
            <a:ext cx="7193280" cy="16824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7927" y="3160776"/>
            <a:ext cx="542544" cy="5273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4960" y="3270503"/>
            <a:ext cx="2078736" cy="3108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736" y="4084319"/>
            <a:ext cx="2212848" cy="5760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02739" y="4030827"/>
            <a:ext cx="2368550" cy="8382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89442" y="3266726"/>
            <a:ext cx="1172449" cy="7002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28228" y="4302128"/>
            <a:ext cx="1800697" cy="2765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037" y="3313683"/>
            <a:ext cx="30721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145" dirty="0">
                <a:solidFill>
                  <a:srgbClr val="FFFFFF"/>
                </a:solidFill>
              </a:rPr>
              <a:t>Concluding…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0" dirty="0">
                <a:latin typeface="Times New Roman"/>
                <a:cs typeface="Times New Roman"/>
              </a:rPr>
              <a:t> </a:t>
            </a:r>
            <a:r>
              <a:rPr spc="114" dirty="0"/>
              <a:t>Integrations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6624" y="1185164"/>
            <a:ext cx="4665345" cy="337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006679"/>
              </a:buClr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10" dirty="0">
                <a:latin typeface="Microsoft Sans Serif"/>
                <a:cs typeface="Microsoft Sans Serif"/>
              </a:rPr>
              <a:t>Event</a:t>
            </a:r>
            <a:r>
              <a:rPr sz="2400" spc="-5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logs: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ts val="2345"/>
              </a:lnSpc>
              <a:spcBef>
                <a:spcPts val="15"/>
              </a:spcBef>
              <a:buClr>
                <a:srgbClr val="006679"/>
              </a:buClr>
              <a:buFont typeface="Tahoma"/>
              <a:buChar char="○"/>
              <a:tabLst>
                <a:tab pos="850265" algn="l"/>
                <a:tab pos="850900" algn="l"/>
              </a:tabLst>
            </a:pPr>
            <a:r>
              <a:rPr sz="2000" spc="-5" dirty="0">
                <a:latin typeface="Microsoft Sans Serif"/>
                <a:cs typeface="Microsoft Sans Serif"/>
              </a:rPr>
              <a:t>Kafka,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Kinesis,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Pulsar*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ts val="2825"/>
              </a:lnSpc>
              <a:buClr>
                <a:srgbClr val="006679"/>
              </a:buClr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-25" dirty="0">
                <a:latin typeface="Microsoft Sans Serif"/>
                <a:cs typeface="Microsoft Sans Serif"/>
              </a:rPr>
              <a:t>File</a:t>
            </a:r>
            <a:r>
              <a:rPr sz="2400" spc="-45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systems: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5"/>
              </a:spcBef>
              <a:buClr>
                <a:srgbClr val="006679"/>
              </a:buClr>
              <a:buFont typeface="Tahoma"/>
              <a:buChar char="○"/>
              <a:tabLst>
                <a:tab pos="850265" algn="l"/>
                <a:tab pos="850900" algn="l"/>
              </a:tabLst>
            </a:pPr>
            <a:r>
              <a:rPr sz="2000" spc="-240" dirty="0">
                <a:latin typeface="Microsoft Sans Serif"/>
                <a:cs typeface="Microsoft Sans Serif"/>
              </a:rPr>
              <a:t>S</a:t>
            </a:r>
            <a:r>
              <a:rPr sz="2000" spc="20" dirty="0">
                <a:latin typeface="Microsoft Sans Serif"/>
                <a:cs typeface="Microsoft Sans Serif"/>
              </a:rPr>
              <a:t>3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H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-185" dirty="0">
                <a:latin typeface="Microsoft Sans Serif"/>
                <a:cs typeface="Microsoft Sans Serif"/>
              </a:rPr>
              <a:t>F</a:t>
            </a:r>
            <a:r>
              <a:rPr sz="2000" spc="-240" dirty="0">
                <a:latin typeface="Microsoft Sans Serif"/>
                <a:cs typeface="Microsoft Sans Serif"/>
              </a:rPr>
              <a:t>S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N</a:t>
            </a:r>
            <a:r>
              <a:rPr sz="2000" spc="-185" dirty="0">
                <a:latin typeface="Microsoft Sans Serif"/>
                <a:cs typeface="Microsoft Sans Serif"/>
              </a:rPr>
              <a:t>F</a:t>
            </a:r>
            <a:r>
              <a:rPr sz="2000" spc="-240" dirty="0">
                <a:latin typeface="Microsoft Sans Serif"/>
                <a:cs typeface="Microsoft Sans Serif"/>
              </a:rPr>
              <a:t>S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M</a:t>
            </a:r>
            <a:r>
              <a:rPr sz="2000" spc="50" dirty="0">
                <a:latin typeface="Microsoft Sans Serif"/>
                <a:cs typeface="Microsoft Sans Serif"/>
              </a:rPr>
              <a:t>ap</a:t>
            </a:r>
            <a:r>
              <a:rPr sz="2000" spc="-210" dirty="0">
                <a:latin typeface="Microsoft Sans Serif"/>
                <a:cs typeface="Microsoft Sans Serif"/>
              </a:rPr>
              <a:t>R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-185" dirty="0">
                <a:latin typeface="Microsoft Sans Serif"/>
                <a:cs typeface="Microsoft Sans Serif"/>
              </a:rPr>
              <a:t>F</a:t>
            </a:r>
            <a:r>
              <a:rPr sz="2000" spc="-240" dirty="0">
                <a:latin typeface="Microsoft Sans Serif"/>
                <a:cs typeface="Microsoft Sans Serif"/>
              </a:rPr>
              <a:t>S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..</a:t>
            </a:r>
            <a:r>
              <a:rPr sz="2000" spc="-25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0"/>
              </a:spcBef>
              <a:buClr>
                <a:srgbClr val="006679"/>
              </a:buClr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15" dirty="0">
                <a:latin typeface="Microsoft Sans Serif"/>
                <a:cs typeface="Microsoft Sans Serif"/>
              </a:rPr>
              <a:t>Encodings: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5"/>
              </a:spcBef>
              <a:buClr>
                <a:srgbClr val="006679"/>
              </a:buClr>
              <a:buFont typeface="Tahoma"/>
              <a:buChar char="○"/>
              <a:tabLst>
                <a:tab pos="850265" algn="l"/>
                <a:tab pos="850900" algn="l"/>
              </a:tabLst>
            </a:pPr>
            <a:r>
              <a:rPr sz="2000" spc="-40" dirty="0">
                <a:latin typeface="Microsoft Sans Serif"/>
                <a:cs typeface="Microsoft Sans Serif"/>
              </a:rPr>
              <a:t>Av</a:t>
            </a:r>
            <a:r>
              <a:rPr sz="2000" spc="85" dirty="0">
                <a:latin typeface="Microsoft Sans Serif"/>
                <a:cs typeface="Microsoft Sans Serif"/>
              </a:rPr>
              <a:t>r</a:t>
            </a:r>
            <a:r>
              <a:rPr sz="2000" spc="150" dirty="0">
                <a:latin typeface="Microsoft Sans Serif"/>
                <a:cs typeface="Microsoft Sans Serif"/>
              </a:rPr>
              <a:t>o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470" dirty="0">
                <a:latin typeface="Microsoft Sans Serif"/>
                <a:cs typeface="Microsoft Sans Serif"/>
              </a:rPr>
              <a:t>J</a:t>
            </a:r>
            <a:r>
              <a:rPr sz="2000" spc="-240" dirty="0">
                <a:latin typeface="Microsoft Sans Serif"/>
                <a:cs typeface="Microsoft Sans Serif"/>
              </a:rPr>
              <a:t>S</a:t>
            </a:r>
            <a:r>
              <a:rPr sz="2000" spc="5" dirty="0">
                <a:latin typeface="Microsoft Sans Serif"/>
                <a:cs typeface="Microsoft Sans Serif"/>
              </a:rPr>
              <a:t>O</a:t>
            </a:r>
            <a:r>
              <a:rPr sz="2000" spc="60" dirty="0">
                <a:latin typeface="Microsoft Sans Serif"/>
                <a:cs typeface="Microsoft Sans Serif"/>
              </a:rPr>
              <a:t>N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185" dirty="0">
                <a:latin typeface="Microsoft Sans Serif"/>
                <a:cs typeface="Microsoft Sans Serif"/>
              </a:rPr>
              <a:t>C</a:t>
            </a:r>
            <a:r>
              <a:rPr sz="2000" spc="-240" dirty="0">
                <a:latin typeface="Microsoft Sans Serif"/>
                <a:cs typeface="Microsoft Sans Serif"/>
              </a:rPr>
              <a:t>S</a:t>
            </a:r>
            <a:r>
              <a:rPr sz="2000" spc="-150" dirty="0">
                <a:latin typeface="Microsoft Sans Serif"/>
                <a:cs typeface="Microsoft Sans Serif"/>
              </a:rPr>
              <a:t>V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</a:t>
            </a:r>
            <a:r>
              <a:rPr sz="2000" spc="-210" dirty="0">
                <a:latin typeface="Microsoft Sans Serif"/>
                <a:cs typeface="Microsoft Sans Serif"/>
              </a:rPr>
              <a:t>R</a:t>
            </a:r>
            <a:r>
              <a:rPr sz="2000" spc="-185" dirty="0">
                <a:latin typeface="Microsoft Sans Serif"/>
                <a:cs typeface="Microsoft Sans Serif"/>
              </a:rPr>
              <a:t>C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P</a:t>
            </a:r>
            <a:r>
              <a:rPr sz="2000" spc="-60" dirty="0">
                <a:latin typeface="Microsoft Sans Serif"/>
                <a:cs typeface="Microsoft Sans Serif"/>
              </a:rPr>
              <a:t>a</a:t>
            </a:r>
            <a:r>
              <a:rPr sz="2000" spc="125" dirty="0">
                <a:latin typeface="Microsoft Sans Serif"/>
                <a:cs typeface="Microsoft Sans Serif"/>
              </a:rPr>
              <a:t>rq</a:t>
            </a:r>
            <a:r>
              <a:rPr sz="2000" spc="55" dirty="0">
                <a:latin typeface="Microsoft Sans Serif"/>
                <a:cs typeface="Microsoft Sans Serif"/>
              </a:rPr>
              <a:t>u</a:t>
            </a:r>
            <a:r>
              <a:rPr sz="2000" spc="60" dirty="0">
                <a:latin typeface="Microsoft Sans Serif"/>
                <a:cs typeface="Microsoft Sans Serif"/>
              </a:rPr>
              <a:t>e</a:t>
            </a:r>
            <a:r>
              <a:rPr sz="2000" spc="15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Clr>
                <a:srgbClr val="006679"/>
              </a:buClr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20" dirty="0">
                <a:latin typeface="Microsoft Sans Serif"/>
                <a:cs typeface="Microsoft Sans Serif"/>
              </a:rPr>
              <a:t>Databases: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20"/>
              </a:spcBef>
              <a:buClr>
                <a:srgbClr val="006679"/>
              </a:buClr>
              <a:buFont typeface="Tahoma"/>
              <a:buChar char="○"/>
              <a:tabLst>
                <a:tab pos="850265" algn="l"/>
                <a:tab pos="850900" algn="l"/>
              </a:tabLst>
            </a:pPr>
            <a:r>
              <a:rPr sz="2000" spc="-165" dirty="0">
                <a:latin typeface="Microsoft Sans Serif"/>
                <a:cs typeface="Microsoft Sans Serif"/>
              </a:rPr>
              <a:t>JDB</a:t>
            </a:r>
            <a:r>
              <a:rPr sz="2000" spc="-195" dirty="0">
                <a:latin typeface="Microsoft Sans Serif"/>
                <a:cs typeface="Microsoft Sans Serif"/>
              </a:rPr>
              <a:t>C</a:t>
            </a:r>
            <a:r>
              <a:rPr sz="2000" spc="-70" dirty="0">
                <a:latin typeface="Microsoft Sans Serif"/>
                <a:cs typeface="Microsoft Sans Serif"/>
              </a:rPr>
              <a:t>,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H</a:t>
            </a:r>
            <a:r>
              <a:rPr sz="2000" spc="-190" dirty="0">
                <a:latin typeface="Microsoft Sans Serif"/>
                <a:cs typeface="Microsoft Sans Serif"/>
              </a:rPr>
              <a:t>C</a:t>
            </a:r>
            <a:r>
              <a:rPr sz="2000" spc="-5" dirty="0">
                <a:latin typeface="Microsoft Sans Serif"/>
                <a:cs typeface="Microsoft Sans Serif"/>
              </a:rPr>
              <a:t>a</a:t>
            </a:r>
            <a:r>
              <a:rPr sz="2000" spc="140" dirty="0">
                <a:latin typeface="Microsoft Sans Serif"/>
                <a:cs typeface="Microsoft Sans Serif"/>
              </a:rPr>
              <a:t>t</a:t>
            </a:r>
            <a:r>
              <a:rPr sz="2000" spc="-5" dirty="0">
                <a:latin typeface="Microsoft Sans Serif"/>
                <a:cs typeface="Microsoft Sans Serif"/>
              </a:rPr>
              <a:t>a</a:t>
            </a:r>
            <a:r>
              <a:rPr sz="2000" spc="35" dirty="0">
                <a:latin typeface="Microsoft Sans Serif"/>
                <a:cs typeface="Microsoft Sans Serif"/>
              </a:rPr>
              <a:t>log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Clr>
                <a:srgbClr val="006679"/>
              </a:buClr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-15" dirty="0">
                <a:latin typeface="Microsoft Sans Serif"/>
                <a:cs typeface="Microsoft Sans Serif"/>
              </a:rPr>
              <a:t>Key-Value</a:t>
            </a:r>
            <a:r>
              <a:rPr sz="2400" spc="-35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Stores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5"/>
              </a:spcBef>
              <a:buClr>
                <a:srgbClr val="006679"/>
              </a:buClr>
              <a:buFont typeface="Tahoma"/>
              <a:buChar char="○"/>
              <a:tabLst>
                <a:tab pos="850265" algn="l"/>
                <a:tab pos="850900" algn="l"/>
              </a:tabLst>
            </a:pPr>
            <a:r>
              <a:rPr sz="2000" dirty="0">
                <a:latin typeface="Microsoft Sans Serif"/>
                <a:cs typeface="Microsoft Sans Serif"/>
              </a:rPr>
              <a:t>Cassandra,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Elasticsearch,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Redis*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11167" y="954024"/>
            <a:ext cx="1831975" cy="1103630"/>
            <a:chOff x="4011167" y="954024"/>
            <a:chExt cx="1831975" cy="1103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1" y="954024"/>
              <a:ext cx="1365503" cy="6675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1167" y="1588008"/>
              <a:ext cx="1804415" cy="46939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16752" y="1380744"/>
            <a:ext cx="1191768" cy="496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82383" y="950975"/>
            <a:ext cx="1804416" cy="3505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21295" y="1828800"/>
            <a:ext cx="1295400" cy="5394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26735" y="2176272"/>
            <a:ext cx="1615439" cy="4632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40352" y="3346703"/>
            <a:ext cx="1146048" cy="76809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574791" y="2569464"/>
            <a:ext cx="3511550" cy="1286510"/>
            <a:chOff x="5574791" y="2569464"/>
            <a:chExt cx="3511550" cy="128651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4791" y="2871216"/>
              <a:ext cx="1633727" cy="609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2047" y="3395472"/>
              <a:ext cx="1374648" cy="4602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0815" y="2569464"/>
              <a:ext cx="1795272" cy="47853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58840" y="3913632"/>
            <a:ext cx="2033015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3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66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4631" y="240791"/>
            <a:ext cx="551687" cy="5547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1037" y="3313683"/>
            <a:ext cx="1377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4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4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0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4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8427" y="290067"/>
            <a:ext cx="2116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none" spc="25" dirty="0"/>
              <a:t>Apache</a:t>
            </a:r>
            <a:r>
              <a:rPr sz="2800" u="none" spc="-85" dirty="0"/>
              <a:t> </a:t>
            </a:r>
            <a:r>
              <a:rPr sz="2800" u="none" spc="20" dirty="0"/>
              <a:t>Flink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556169" y="1127252"/>
            <a:ext cx="7446645" cy="236667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55600" marR="5080" indent="-342900">
              <a:lnSpc>
                <a:spcPts val="2780"/>
              </a:lnSpc>
              <a:spcBef>
                <a:spcPts val="275"/>
              </a:spcBef>
              <a:buClr>
                <a:srgbClr val="006679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000" spc="2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pache Flink is a powerful open-source stream processing framework allowing real-time data processing and analysis.</a:t>
            </a:r>
          </a:p>
          <a:p>
            <a:pPr marL="355600" marR="5080" indent="-342900">
              <a:lnSpc>
                <a:spcPts val="2780"/>
              </a:lnSpc>
              <a:spcBef>
                <a:spcPts val="275"/>
              </a:spcBef>
              <a:buClr>
                <a:srgbClr val="006679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Key Features of Apache Flink</a:t>
            </a:r>
            <a:endParaRPr sz="2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55650" lvl="1" indent="-285750">
              <a:lnSpc>
                <a:spcPct val="100000"/>
              </a:lnSpc>
              <a:spcBef>
                <a:spcPts val="455"/>
              </a:spcBef>
              <a:buClr>
                <a:srgbClr val="006679"/>
              </a:buClr>
              <a:buFont typeface="Tahoma"/>
              <a:buChar char="•"/>
              <a:tabLst>
                <a:tab pos="755015" algn="l"/>
                <a:tab pos="755650" algn="l"/>
              </a:tabLst>
            </a:pPr>
            <a:r>
              <a:rPr sz="16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Low</a:t>
            </a:r>
            <a:r>
              <a:rPr sz="1600" spc="-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600" spc="3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latency</a:t>
            </a:r>
            <a:endParaRPr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006679"/>
              </a:buClr>
              <a:buFont typeface="Tahoma"/>
              <a:buChar char="•"/>
              <a:tabLst>
                <a:tab pos="755015" algn="l"/>
                <a:tab pos="755650" algn="l"/>
              </a:tabLst>
            </a:pPr>
            <a:r>
              <a:rPr sz="16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High</a:t>
            </a:r>
            <a:r>
              <a:rPr sz="1600" spc="-5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sz="1600" spc="9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throughput</a:t>
            </a:r>
            <a:endParaRPr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55650" lvl="1" indent="-285750">
              <a:lnSpc>
                <a:spcPct val="100000"/>
              </a:lnSpc>
              <a:spcBef>
                <a:spcPts val="459"/>
              </a:spcBef>
              <a:buClr>
                <a:srgbClr val="006679"/>
              </a:buClr>
              <a:buFont typeface="Tahoma"/>
              <a:buChar char="•"/>
              <a:tabLst>
                <a:tab pos="755015" algn="l"/>
                <a:tab pos="755650" algn="l"/>
              </a:tabLst>
            </a:pPr>
            <a:r>
              <a:rPr sz="1600" spc="3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Stateful</a:t>
            </a:r>
            <a:endParaRPr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lr>
                <a:srgbClr val="006679"/>
              </a:buClr>
              <a:buFont typeface="Tahoma"/>
              <a:buChar char="•"/>
              <a:tabLst>
                <a:tab pos="755015" algn="l"/>
                <a:tab pos="755650" algn="l"/>
              </a:tabLst>
            </a:pPr>
            <a:r>
              <a:rPr sz="1600" spc="65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Distributed</a:t>
            </a:r>
            <a:endParaRPr sz="1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8488" y="2997587"/>
            <a:ext cx="2433480" cy="9926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158" y="101751"/>
            <a:ext cx="675928" cy="6813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0" dirty="0">
                <a:latin typeface="Times New Roman"/>
                <a:cs typeface="Times New Roman"/>
              </a:rPr>
              <a:t> </a:t>
            </a:r>
            <a:r>
              <a:rPr spc="100"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spc="30" dirty="0"/>
              <a:t>Apache</a:t>
            </a:r>
            <a:r>
              <a:rPr spc="-35" dirty="0"/>
              <a:t> </a:t>
            </a:r>
            <a:r>
              <a:rPr spc="-55" dirty="0"/>
              <a:t>Flink?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774" y="1660403"/>
            <a:ext cx="1981835" cy="1156335"/>
          </a:xfrm>
          <a:prstGeom prst="rect">
            <a:avLst/>
          </a:prstGeom>
          <a:solidFill>
            <a:srgbClr val="006679"/>
          </a:solidFill>
          <a:ln w="9525">
            <a:solidFill>
              <a:srgbClr val="2DA07E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415925" marR="408305" indent="635" algn="ctr">
              <a:lnSpc>
                <a:spcPct val="102200"/>
              </a:lnSpc>
              <a:spcBef>
                <a:spcPts val="75"/>
              </a:spcBef>
            </a:pPr>
            <a:r>
              <a:rPr sz="1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Batch </a:t>
            </a: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ssi</a:t>
            </a:r>
            <a:r>
              <a:rPr sz="1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389255" marR="381635" algn="ctr">
              <a:lnSpc>
                <a:spcPts val="1390"/>
              </a:lnSpc>
              <a:spcBef>
                <a:spcPts val="1530"/>
              </a:spcBef>
            </a:pPr>
            <a:r>
              <a:rPr sz="1200" i="1" spc="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i="1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i="1" spc="-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i="1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i="1" spc="-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i="1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i="1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i="1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i="1" spc="-1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12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and  historic</a:t>
            </a:r>
            <a:r>
              <a:rPr sz="120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0410" y="1237165"/>
            <a:ext cx="1981835" cy="1156335"/>
          </a:xfrm>
          <a:prstGeom prst="rect">
            <a:avLst/>
          </a:prstGeom>
          <a:solidFill>
            <a:srgbClr val="006679"/>
          </a:solidFill>
          <a:ln w="9525">
            <a:solidFill>
              <a:srgbClr val="2DA07E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325755" marR="318770" algn="ctr">
              <a:lnSpc>
                <a:spcPct val="102200"/>
              </a:lnSpc>
              <a:spcBef>
                <a:spcPts val="315"/>
              </a:spcBef>
            </a:pP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Stream </a:t>
            </a:r>
            <a:r>
              <a:rPr sz="1800" spc="-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Processing</a:t>
            </a:r>
            <a:endParaRPr sz="1800">
              <a:latin typeface="Microsoft Sans Serif"/>
              <a:cs typeface="Microsoft Sans Serif"/>
            </a:endParaRPr>
          </a:p>
          <a:p>
            <a:pPr marL="366395" marR="358775" indent="-635" algn="ctr">
              <a:lnSpc>
                <a:spcPct val="105000"/>
              </a:lnSpc>
              <a:spcBef>
                <a:spcPts val="865"/>
              </a:spcBef>
            </a:pPr>
            <a:r>
              <a:rPr sz="1200" i="1" spc="10" dirty="0">
                <a:solidFill>
                  <a:srgbClr val="FFFFFF"/>
                </a:solidFill>
                <a:latin typeface="Arial"/>
                <a:cs typeface="Arial"/>
              </a:rPr>
              <a:t>realtime </a:t>
            </a:r>
            <a:r>
              <a:rPr sz="1200" i="1" spc="-15" dirty="0">
                <a:solidFill>
                  <a:srgbClr val="FFFFFF"/>
                </a:solidFill>
                <a:latin typeface="Arial"/>
                <a:cs typeface="Arial"/>
              </a:rPr>
              <a:t>results </a:t>
            </a:r>
            <a:r>
              <a:rPr sz="12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4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2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20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15" dirty="0">
                <a:solidFill>
                  <a:srgbClr val="FFFFFF"/>
                </a:solidFill>
                <a:latin typeface="Arial"/>
                <a:cs typeface="Arial"/>
              </a:rPr>
              <a:t>streams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4044" y="1660403"/>
            <a:ext cx="1981835" cy="1156335"/>
          </a:xfrm>
          <a:prstGeom prst="rect">
            <a:avLst/>
          </a:prstGeom>
          <a:solidFill>
            <a:srgbClr val="006679"/>
          </a:solidFill>
          <a:ln w="9525">
            <a:solidFill>
              <a:srgbClr val="2DA07E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321945" marR="313690" algn="ctr">
              <a:lnSpc>
                <a:spcPct val="102200"/>
              </a:lnSpc>
              <a:spcBef>
                <a:spcPts val="315"/>
              </a:spcBef>
            </a:pPr>
            <a:r>
              <a:rPr sz="1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Ev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  </a:t>
            </a:r>
            <a:r>
              <a:rPr sz="1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Applications</a:t>
            </a:r>
            <a:endParaRPr sz="1800">
              <a:latin typeface="Microsoft Sans Serif"/>
              <a:cs typeface="Microsoft Sans Serif"/>
            </a:endParaRPr>
          </a:p>
          <a:p>
            <a:pPr marL="344170" marR="337185" algn="ctr">
              <a:lnSpc>
                <a:spcPct val="105000"/>
              </a:lnSpc>
              <a:spcBef>
                <a:spcPts val="865"/>
              </a:spcBef>
            </a:pP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i="1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i="1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i="1" spc="-3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200" i="1" spc="5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i="1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35" dirty="0">
                <a:solidFill>
                  <a:srgbClr val="FFFFFF"/>
                </a:solidFill>
                <a:latin typeface="Arial"/>
                <a:cs typeface="Arial"/>
              </a:rPr>
              <a:t>ive</a:t>
            </a:r>
            <a:r>
              <a:rPr sz="1200" i="1" spc="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i="1" spc="-6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i="1" spc="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i="1" spc="-35" dirty="0">
                <a:solidFill>
                  <a:srgbClr val="FFFFFF"/>
                </a:solidFill>
                <a:latin typeface="Arial"/>
                <a:cs typeface="Arial"/>
              </a:rPr>
              <a:t>ns  </a:t>
            </a:r>
            <a:r>
              <a:rPr sz="1200" i="1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i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90833" y="2509555"/>
            <a:ext cx="365760" cy="231775"/>
          </a:xfrm>
          <a:custGeom>
            <a:avLst/>
            <a:gdLst/>
            <a:ahLst/>
            <a:cxnLst/>
            <a:rect l="l" t="t" r="r" b="b"/>
            <a:pathLst>
              <a:path w="365760" h="231775">
                <a:moveTo>
                  <a:pt x="182819" y="0"/>
                </a:moveTo>
                <a:lnTo>
                  <a:pt x="0" y="115836"/>
                </a:lnTo>
                <a:lnTo>
                  <a:pt x="91409" y="115836"/>
                </a:lnTo>
                <a:lnTo>
                  <a:pt x="91409" y="231673"/>
                </a:lnTo>
                <a:lnTo>
                  <a:pt x="274227" y="231673"/>
                </a:lnTo>
                <a:lnTo>
                  <a:pt x="274227" y="115836"/>
                </a:lnTo>
                <a:lnTo>
                  <a:pt x="365636" y="115836"/>
                </a:lnTo>
                <a:lnTo>
                  <a:pt x="182819" y="0"/>
                </a:lnTo>
                <a:close/>
              </a:path>
            </a:pathLst>
          </a:custGeom>
          <a:solidFill>
            <a:srgbClr val="0066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33310" y="3007947"/>
            <a:ext cx="281940" cy="304800"/>
          </a:xfrm>
          <a:custGeom>
            <a:avLst/>
            <a:gdLst/>
            <a:ahLst/>
            <a:cxnLst/>
            <a:rect l="l" t="t" r="r" b="b"/>
            <a:pathLst>
              <a:path w="281939" h="304800">
                <a:moveTo>
                  <a:pt x="58850" y="0"/>
                </a:moveTo>
                <a:lnTo>
                  <a:pt x="113418" y="73333"/>
                </a:lnTo>
                <a:lnTo>
                  <a:pt x="0" y="157730"/>
                </a:lnTo>
                <a:lnTo>
                  <a:pt x="109137" y="304398"/>
                </a:lnTo>
                <a:lnTo>
                  <a:pt x="222556" y="220002"/>
                </a:lnTo>
                <a:lnTo>
                  <a:pt x="277124" y="293336"/>
                </a:lnTo>
                <a:lnTo>
                  <a:pt x="281405" y="62273"/>
                </a:lnTo>
                <a:lnTo>
                  <a:pt x="58850" y="0"/>
                </a:lnTo>
                <a:close/>
              </a:path>
            </a:pathLst>
          </a:custGeom>
          <a:solidFill>
            <a:srgbClr val="0066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2887" y="2954924"/>
            <a:ext cx="978226" cy="9782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96998" y="4091940"/>
            <a:ext cx="4976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latin typeface="Microsoft Sans Serif"/>
                <a:cs typeface="Microsoft Sans Serif"/>
              </a:rPr>
              <a:t>Stateful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Computations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Over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Data</a:t>
            </a:r>
            <a:r>
              <a:rPr sz="2000" spc="-1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Streams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7543" y="3007947"/>
            <a:ext cx="281940" cy="304800"/>
          </a:xfrm>
          <a:custGeom>
            <a:avLst/>
            <a:gdLst/>
            <a:ahLst/>
            <a:cxnLst/>
            <a:rect l="l" t="t" r="r" b="b"/>
            <a:pathLst>
              <a:path w="281939" h="304800">
                <a:moveTo>
                  <a:pt x="222556" y="0"/>
                </a:moveTo>
                <a:lnTo>
                  <a:pt x="0" y="62273"/>
                </a:lnTo>
                <a:lnTo>
                  <a:pt x="4281" y="293336"/>
                </a:lnTo>
                <a:lnTo>
                  <a:pt x="58850" y="220002"/>
                </a:lnTo>
                <a:lnTo>
                  <a:pt x="172269" y="304398"/>
                </a:lnTo>
                <a:lnTo>
                  <a:pt x="281406" y="157730"/>
                </a:lnTo>
                <a:lnTo>
                  <a:pt x="167986" y="73333"/>
                </a:lnTo>
                <a:lnTo>
                  <a:pt x="222556" y="0"/>
                </a:lnTo>
                <a:close/>
              </a:path>
            </a:pathLst>
          </a:custGeom>
          <a:solidFill>
            <a:srgbClr val="0066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lang="en-US" spc="30" dirty="0"/>
              <a:t> ARCHITECTURE</a:t>
            </a:r>
            <a:r>
              <a:rPr spc="-55" dirty="0"/>
              <a:t>	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81200" y="3734939"/>
            <a:ext cx="4976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dirty="0"/>
              <a:t>Architecture and Workflow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13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352550"/>
            <a:ext cx="6739580" cy="2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7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62" y="290067"/>
            <a:ext cx="40944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none" spc="-15" dirty="0"/>
              <a:t>Use</a:t>
            </a:r>
            <a:r>
              <a:rPr sz="2800" u="none" spc="-40" dirty="0"/>
              <a:t> </a:t>
            </a:r>
            <a:r>
              <a:rPr sz="2800" u="none" spc="-70" dirty="0"/>
              <a:t>Case:</a:t>
            </a:r>
            <a:r>
              <a:rPr sz="2800" u="none" spc="-35" dirty="0"/>
              <a:t> </a:t>
            </a:r>
            <a:r>
              <a:rPr sz="2800" u="none" spc="60" dirty="0"/>
              <a:t>Streaming</a:t>
            </a:r>
            <a:r>
              <a:rPr sz="2800" u="none" spc="-40" dirty="0"/>
              <a:t> </a:t>
            </a:r>
            <a:r>
              <a:rPr sz="2800" u="none" spc="-195" dirty="0"/>
              <a:t>ETL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76" y="1472183"/>
            <a:ext cx="2880359" cy="8930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36757" y="1035811"/>
            <a:ext cx="1145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Periodic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3440" y="3541776"/>
            <a:ext cx="4267200" cy="11308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36766" y="3013964"/>
            <a:ext cx="271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Pipeline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Real-time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44" y="1029715"/>
            <a:ext cx="3466465" cy="10566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68300" marR="5080" indent="-355600">
              <a:lnSpc>
                <a:spcPct val="102200"/>
              </a:lnSpc>
              <a:spcBef>
                <a:spcPts val="50"/>
              </a:spcBef>
              <a:buClr>
                <a:srgbClr val="006679"/>
              </a:buClr>
              <a:buSzPct val="111111"/>
              <a:buFont typeface="Times New Roman"/>
              <a:buChar char="●"/>
              <a:tabLst>
                <a:tab pos="367665" algn="l"/>
                <a:tab pos="368300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Pe</a:t>
            </a:r>
            <a:r>
              <a:rPr sz="1800" spc="13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85" dirty="0">
                <a:latin typeface="Microsoft Sans Serif"/>
                <a:cs typeface="Microsoft Sans Serif"/>
              </a:rPr>
              <a:t>o</a:t>
            </a:r>
            <a:r>
              <a:rPr sz="1800" spc="95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c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TL</a:t>
            </a:r>
            <a:r>
              <a:rPr lang="en-PK" sz="1800" spc="-15" dirty="0">
                <a:latin typeface="Microsoft Sans Serif"/>
                <a:cs typeface="Microsoft Sans Serif"/>
              </a:rPr>
              <a:t> </a:t>
            </a:r>
            <a:r>
              <a:rPr lang="en-US" sz="1800" spc="35" dirty="0">
                <a:latin typeface="Microsoft Sans Serif"/>
                <a:cs typeface="Microsoft Sans Serif"/>
              </a:rPr>
              <a:t>i</a:t>
            </a:r>
            <a:r>
              <a:rPr lang="en-US" sz="1800" spc="-45" dirty="0">
                <a:latin typeface="Microsoft Sans Serif"/>
                <a:cs typeface="Microsoft Sans Serif"/>
              </a:rPr>
              <a:t>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latin typeface="Microsoft Sans Serif"/>
                <a:cs typeface="Microsoft Sans Serif"/>
              </a:rPr>
              <a:t>t</a:t>
            </a:r>
            <a:r>
              <a:rPr lang="en-US" sz="1800" spc="95" dirty="0">
                <a:latin typeface="Microsoft Sans Serif"/>
                <a:cs typeface="Microsoft Sans Serif"/>
              </a:rPr>
              <a:t>h</a:t>
            </a:r>
            <a:r>
              <a:rPr lang="en-US" sz="1800" spc="5" dirty="0">
                <a:latin typeface="Microsoft Sans Serif"/>
                <a:cs typeface="Microsoft Sans Serif"/>
              </a:rPr>
              <a:t>e</a:t>
            </a:r>
            <a:r>
              <a:rPr lang="en-US" sz="1800" spc="-15" dirty="0">
                <a:latin typeface="Microsoft Sans Serif"/>
                <a:cs typeface="Microsoft Sans Serif"/>
              </a:rPr>
              <a:t> </a:t>
            </a:r>
            <a:r>
              <a:rPr lang="en-US" sz="1800" spc="135" dirty="0">
                <a:latin typeface="Microsoft Sans Serif"/>
                <a:cs typeface="Microsoft Sans Serif"/>
              </a:rPr>
              <a:t>t</a:t>
            </a:r>
            <a:r>
              <a:rPr sz="1800" spc="135" dirty="0">
                <a:latin typeface="Microsoft Sans Serif"/>
                <a:cs typeface="Microsoft Sans Serif"/>
              </a:rPr>
              <a:t>r</a:t>
            </a:r>
            <a:r>
              <a:rPr sz="1800" spc="-5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13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85" dirty="0">
                <a:latin typeface="Microsoft Sans Serif"/>
                <a:cs typeface="Microsoft Sans Serif"/>
              </a:rPr>
              <a:t>o</a:t>
            </a:r>
            <a:r>
              <a:rPr sz="1800" spc="95" dirty="0">
                <a:latin typeface="Microsoft Sans Serif"/>
                <a:cs typeface="Microsoft Sans Serif"/>
              </a:rPr>
              <a:t>n</a:t>
            </a:r>
            <a:r>
              <a:rPr sz="1800" spc="-5" dirty="0">
                <a:latin typeface="Microsoft Sans Serif"/>
                <a:cs typeface="Microsoft Sans Serif"/>
              </a:rPr>
              <a:t>a</a:t>
            </a:r>
            <a:r>
              <a:rPr sz="1800" spc="45" dirty="0">
                <a:latin typeface="Microsoft Sans Serif"/>
                <a:cs typeface="Microsoft Sans Serif"/>
              </a:rPr>
              <a:t>l  </a:t>
            </a:r>
            <a:r>
              <a:rPr sz="1800" spc="55" dirty="0">
                <a:latin typeface="Microsoft Sans Serif"/>
                <a:cs typeface="Microsoft Sans Serif"/>
              </a:rPr>
              <a:t>approach</a:t>
            </a:r>
            <a:endParaRPr sz="1800" dirty="0">
              <a:latin typeface="Microsoft Sans Serif"/>
              <a:cs typeface="Microsoft Sans Serif"/>
            </a:endParaRPr>
          </a:p>
          <a:p>
            <a:pPr marL="825500" marR="302895" lvl="1" indent="-342900">
              <a:lnSpc>
                <a:spcPts val="1900"/>
              </a:lnSpc>
              <a:spcBef>
                <a:spcPts val="15"/>
              </a:spcBef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External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tool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periodically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95" dirty="0">
                <a:latin typeface="Microsoft Sans Serif"/>
                <a:cs typeface="Microsoft Sans Serif"/>
              </a:rPr>
              <a:t>tr</a:t>
            </a:r>
            <a:r>
              <a:rPr sz="1600" spc="65" dirty="0">
                <a:latin typeface="Microsoft Sans Serif"/>
                <a:cs typeface="Microsoft Sans Serif"/>
              </a:rPr>
              <a:t>i</a:t>
            </a:r>
            <a:r>
              <a:rPr sz="1600" spc="-15" dirty="0">
                <a:latin typeface="Microsoft Sans Serif"/>
                <a:cs typeface="Microsoft Sans Serif"/>
              </a:rPr>
              <a:t>gg</a:t>
            </a:r>
            <a:r>
              <a:rPr sz="1600" spc="-10" dirty="0">
                <a:latin typeface="Microsoft Sans Serif"/>
                <a:cs typeface="Microsoft Sans Serif"/>
              </a:rPr>
              <a:t>e</a:t>
            </a:r>
            <a:r>
              <a:rPr sz="1600" spc="25" dirty="0">
                <a:latin typeface="Microsoft Sans Serif"/>
                <a:cs typeface="Microsoft Sans Serif"/>
              </a:rPr>
              <a:t>r</a:t>
            </a:r>
            <a:r>
              <a:rPr sz="1600" spc="50" dirty="0">
                <a:latin typeface="Microsoft Sans Serif"/>
                <a:cs typeface="Microsoft Sans Serif"/>
              </a:rPr>
              <a:t>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150" dirty="0">
                <a:latin typeface="Microsoft Sans Serif"/>
                <a:cs typeface="Microsoft Sans Serif"/>
              </a:rPr>
              <a:t>E</a:t>
            </a:r>
            <a:r>
              <a:rPr sz="1600" spc="-130" dirty="0">
                <a:latin typeface="Microsoft Sans Serif"/>
                <a:cs typeface="Microsoft Sans Serif"/>
              </a:rPr>
              <a:t>T</a:t>
            </a:r>
            <a:r>
              <a:rPr sz="1600" spc="-60" dirty="0">
                <a:latin typeface="Microsoft Sans Serif"/>
                <a:cs typeface="Microsoft Sans Serif"/>
              </a:rPr>
              <a:t>L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b</a:t>
            </a:r>
            <a:r>
              <a:rPr sz="1600" spc="20" dirty="0">
                <a:latin typeface="Microsoft Sans Serif"/>
                <a:cs typeface="Microsoft Sans Serif"/>
              </a:rPr>
              <a:t>at</a:t>
            </a:r>
            <a:r>
              <a:rPr sz="1600" spc="30" dirty="0">
                <a:latin typeface="Microsoft Sans Serif"/>
                <a:cs typeface="Microsoft Sans Serif"/>
              </a:rPr>
              <a:t>c</a:t>
            </a:r>
            <a:r>
              <a:rPr sz="1600" spc="90" dirty="0">
                <a:latin typeface="Microsoft Sans Serif"/>
                <a:cs typeface="Microsoft Sans Serif"/>
              </a:rPr>
              <a:t>h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j</a:t>
            </a:r>
            <a:r>
              <a:rPr sz="1600" spc="70" dirty="0">
                <a:latin typeface="Microsoft Sans Serif"/>
                <a:cs typeface="Microsoft Sans Serif"/>
              </a:rPr>
              <a:t>o</a:t>
            </a:r>
            <a:r>
              <a:rPr sz="1600" spc="90" dirty="0">
                <a:latin typeface="Microsoft Sans Serif"/>
                <a:cs typeface="Microsoft Sans Serif"/>
              </a:rPr>
              <a:t>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644" y="3163316"/>
            <a:ext cx="3518535" cy="106172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68300" marR="200660" indent="-355600">
              <a:lnSpc>
                <a:spcPct val="102200"/>
              </a:lnSpc>
              <a:spcBef>
                <a:spcPts val="50"/>
              </a:spcBef>
              <a:buClr>
                <a:srgbClr val="006679"/>
              </a:buClr>
              <a:buSzPct val="111111"/>
              <a:buFont typeface="Times New Roman"/>
              <a:buChar char="●"/>
              <a:tabLst>
                <a:tab pos="367665" algn="l"/>
                <a:tab pos="368300" algn="l"/>
              </a:tabLst>
            </a:pPr>
            <a:r>
              <a:rPr sz="1800" spc="35" dirty="0">
                <a:latin typeface="Microsoft Sans Serif"/>
                <a:cs typeface="Microsoft Sans Serif"/>
              </a:rPr>
              <a:t>Data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pipelines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continuously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move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  <a:p>
            <a:pPr marL="825500" lvl="1" indent="-342900">
              <a:lnSpc>
                <a:spcPts val="1845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40" dirty="0">
                <a:latin typeface="Microsoft Sans Serif"/>
                <a:cs typeface="Microsoft Sans Serif"/>
              </a:rPr>
              <a:t>Ingestion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with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low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latency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2900">
              <a:lnSpc>
                <a:spcPts val="1910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65" dirty="0">
                <a:latin typeface="Microsoft Sans Serif"/>
                <a:cs typeface="Microsoft Sans Serif"/>
              </a:rPr>
              <a:t>No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artificial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data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boundaries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0067"/>
            <a:ext cx="4065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none" spc="-15" dirty="0"/>
              <a:t>Use</a:t>
            </a:r>
            <a:r>
              <a:rPr sz="2800" u="none" spc="-35" dirty="0"/>
              <a:t> </a:t>
            </a:r>
            <a:r>
              <a:rPr sz="2800" u="none" spc="-70" dirty="0"/>
              <a:t>Case:</a:t>
            </a:r>
            <a:r>
              <a:rPr sz="2800" u="none" spc="-30" dirty="0"/>
              <a:t> </a:t>
            </a:r>
            <a:r>
              <a:rPr sz="2800" u="none" spc="50" dirty="0"/>
              <a:t>Data</a:t>
            </a:r>
            <a:r>
              <a:rPr sz="2800" u="none" spc="-30" dirty="0"/>
              <a:t> </a:t>
            </a:r>
            <a:r>
              <a:rPr sz="2800" u="none" spc="30" dirty="0"/>
              <a:t>Analytics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5927" y="1166876"/>
            <a:ext cx="3997325" cy="10617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8300" marR="40005" indent="-355600">
              <a:lnSpc>
                <a:spcPct val="101099"/>
              </a:lnSpc>
              <a:spcBef>
                <a:spcPts val="75"/>
              </a:spcBef>
              <a:buClr>
                <a:srgbClr val="006679"/>
              </a:buClr>
              <a:buSzPct val="111111"/>
              <a:buFont typeface="Times New Roman"/>
              <a:buChar char="●"/>
              <a:tabLst>
                <a:tab pos="367665" algn="l"/>
                <a:tab pos="368300" algn="l"/>
              </a:tabLst>
            </a:pPr>
            <a:r>
              <a:rPr sz="1800" spc="30" dirty="0">
                <a:latin typeface="Microsoft Sans Serif"/>
                <a:cs typeface="Microsoft Sans Serif"/>
              </a:rPr>
              <a:t>Batch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analytics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0" dirty="0">
                <a:latin typeface="Microsoft Sans Serif"/>
                <a:cs typeface="Microsoft Sans Serif"/>
              </a:rPr>
              <a:t>great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5" dirty="0">
                <a:latin typeface="Microsoft Sans Serif"/>
                <a:cs typeface="Microsoft Sans Serif"/>
              </a:rPr>
              <a:t>for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ad-hoc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queries</a:t>
            </a:r>
            <a:endParaRPr sz="1800">
              <a:latin typeface="Microsoft Sans Serif"/>
              <a:cs typeface="Microsoft Sans Serif"/>
            </a:endParaRPr>
          </a:p>
          <a:p>
            <a:pPr marL="825500" lvl="1" indent="-342900">
              <a:lnSpc>
                <a:spcPts val="1855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30" dirty="0">
                <a:latin typeface="Microsoft Sans Serif"/>
                <a:cs typeface="Microsoft Sans Serif"/>
              </a:rPr>
              <a:t>Queries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change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faster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than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data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2900">
              <a:lnSpc>
                <a:spcPct val="100000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40" dirty="0">
                <a:latin typeface="Microsoft Sans Serif"/>
                <a:cs typeface="Microsoft Sans Serif"/>
              </a:rPr>
              <a:t>Interactive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analytics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140" dirty="0">
                <a:latin typeface="Microsoft Sans Serif"/>
                <a:cs typeface="Microsoft Sans Serif"/>
              </a:rPr>
              <a:t>/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prototyping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927" y="3172460"/>
            <a:ext cx="3964940" cy="155067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68300" marR="414020" indent="-355600">
              <a:lnSpc>
                <a:spcPct val="102200"/>
              </a:lnSpc>
              <a:spcBef>
                <a:spcPts val="50"/>
              </a:spcBef>
              <a:buClr>
                <a:srgbClr val="006679"/>
              </a:buClr>
              <a:buSzPct val="111111"/>
              <a:buFont typeface="Times New Roman"/>
              <a:buChar char="●"/>
              <a:tabLst>
                <a:tab pos="367665" algn="l"/>
                <a:tab pos="368300" algn="l"/>
              </a:tabLst>
            </a:pPr>
            <a:r>
              <a:rPr sz="1800" spc="35" dirty="0">
                <a:latin typeface="Microsoft Sans Serif"/>
                <a:cs typeface="Microsoft Sans Serif"/>
              </a:rPr>
              <a:t>Stream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analytics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continuously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processes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  <a:p>
            <a:pPr marL="825500" lvl="1" indent="-342900">
              <a:lnSpc>
                <a:spcPts val="1910"/>
              </a:lnSpc>
              <a:spcBef>
                <a:spcPts val="35"/>
              </a:spcBef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Data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10" dirty="0">
                <a:latin typeface="Microsoft Sans Serif"/>
                <a:cs typeface="Microsoft Sans Serif"/>
              </a:rPr>
              <a:t>changes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faster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than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queries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2900">
              <a:lnSpc>
                <a:spcPts val="1895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Live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140" dirty="0">
                <a:latin typeface="Microsoft Sans Serif"/>
                <a:cs typeface="Microsoft Sans Serif"/>
              </a:rPr>
              <a:t>/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low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latency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results</a:t>
            </a:r>
            <a:endParaRPr sz="1600">
              <a:latin typeface="Microsoft Sans Serif"/>
              <a:cs typeface="Microsoft Sans Serif"/>
            </a:endParaRPr>
          </a:p>
          <a:p>
            <a:pPr marL="824865" marR="838835" lvl="1" indent="-342900">
              <a:lnSpc>
                <a:spcPts val="1900"/>
              </a:lnSpc>
              <a:spcBef>
                <a:spcPts val="65"/>
              </a:spcBef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65" dirty="0">
                <a:latin typeface="Microsoft Sans Serif"/>
                <a:cs typeface="Microsoft Sans Serif"/>
              </a:rPr>
              <a:t>No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Lambda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architecture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required!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6111" y="3669791"/>
            <a:ext cx="4358640" cy="11521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25149" y="3230372"/>
            <a:ext cx="17932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Microsoft Sans Serif"/>
                <a:cs typeface="Microsoft Sans Serif"/>
              </a:rPr>
              <a:t>Stream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Analytics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0120" y="1426463"/>
            <a:ext cx="3538727" cy="16611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25149" y="1169923"/>
            <a:ext cx="1629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Microsoft Sans Serif"/>
                <a:cs typeface="Microsoft Sans Serif"/>
              </a:rPr>
              <a:t>Batch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Analytics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62" y="290067"/>
            <a:ext cx="5899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none" spc="-15" dirty="0"/>
              <a:t>Use</a:t>
            </a:r>
            <a:r>
              <a:rPr sz="2800" u="none" spc="-25" dirty="0"/>
              <a:t> </a:t>
            </a:r>
            <a:r>
              <a:rPr sz="2800" u="none" spc="-70" dirty="0"/>
              <a:t>Case:</a:t>
            </a:r>
            <a:r>
              <a:rPr sz="2800" u="none" spc="-20" dirty="0"/>
              <a:t> </a:t>
            </a:r>
            <a:r>
              <a:rPr sz="2800" u="none" spc="50" dirty="0"/>
              <a:t>Event-driven</a:t>
            </a:r>
            <a:r>
              <a:rPr sz="2800" u="none" spc="-35" dirty="0"/>
              <a:t> </a:t>
            </a:r>
            <a:r>
              <a:rPr sz="2800" u="none" spc="70" dirty="0"/>
              <a:t>applications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9655" y="1063244"/>
            <a:ext cx="4199890" cy="103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00"/>
              </a:spcBef>
              <a:buClr>
                <a:srgbClr val="006679"/>
              </a:buClr>
              <a:buSzPct val="111111"/>
              <a:buFont typeface="Times New Roman"/>
              <a:buChar char="●"/>
              <a:tabLst>
                <a:tab pos="367665" algn="l"/>
                <a:tab pos="368300" algn="l"/>
              </a:tabLst>
            </a:pPr>
            <a:r>
              <a:rPr sz="1800" spc="45" dirty="0">
                <a:latin typeface="Microsoft Sans Serif"/>
                <a:cs typeface="Microsoft Sans Serif"/>
              </a:rPr>
              <a:t>Traditional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50" dirty="0">
                <a:latin typeface="Microsoft Sans Serif"/>
                <a:cs typeface="Microsoft Sans Serif"/>
              </a:rPr>
              <a:t>application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design</a:t>
            </a:r>
            <a:endParaRPr sz="1800">
              <a:latin typeface="Microsoft Sans Serif"/>
              <a:cs typeface="Microsoft Sans Serif"/>
            </a:endParaRPr>
          </a:p>
          <a:p>
            <a:pPr marL="825500" lvl="1" indent="-343535">
              <a:lnSpc>
                <a:spcPts val="1910"/>
              </a:lnSpc>
              <a:spcBef>
                <a:spcPts val="30"/>
              </a:spcBef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50" dirty="0">
                <a:latin typeface="Microsoft Sans Serif"/>
                <a:cs typeface="Microsoft Sans Serif"/>
              </a:rPr>
              <a:t>Compute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100" dirty="0">
                <a:latin typeface="Microsoft Sans Serif"/>
                <a:cs typeface="Microsoft Sans Serif"/>
              </a:rPr>
              <a:t>&amp;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data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tier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architecture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3535">
              <a:lnSpc>
                <a:spcPts val="1895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-20" dirty="0">
                <a:latin typeface="Microsoft Sans Serif"/>
                <a:cs typeface="Microsoft Sans Serif"/>
              </a:rPr>
              <a:t>React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95" dirty="0">
                <a:latin typeface="Microsoft Sans Serif"/>
                <a:cs typeface="Microsoft Sans Serif"/>
              </a:rPr>
              <a:t>to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and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process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events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3535">
              <a:lnSpc>
                <a:spcPts val="1910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5" dirty="0">
                <a:latin typeface="Microsoft Sans Serif"/>
                <a:cs typeface="Microsoft Sans Serif"/>
              </a:rPr>
              <a:t>State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is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stored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in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(remote)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database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655" y="2803651"/>
            <a:ext cx="3783965" cy="176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55600">
              <a:lnSpc>
                <a:spcPts val="2130"/>
              </a:lnSpc>
              <a:spcBef>
                <a:spcPts val="100"/>
              </a:spcBef>
              <a:buClr>
                <a:srgbClr val="006679"/>
              </a:buClr>
              <a:buSzPct val="111111"/>
              <a:buFont typeface="Times New Roman"/>
              <a:buChar char="●"/>
              <a:tabLst>
                <a:tab pos="367665" algn="l"/>
                <a:tab pos="368300" algn="l"/>
              </a:tabLst>
            </a:pPr>
            <a:r>
              <a:rPr sz="1800" spc="30" dirty="0">
                <a:latin typeface="Microsoft Sans Serif"/>
                <a:cs typeface="Microsoft Sans Serif"/>
              </a:rPr>
              <a:t>Event-driven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0" dirty="0">
                <a:latin typeface="Microsoft Sans Serif"/>
                <a:cs typeface="Microsoft Sans Serif"/>
              </a:rPr>
              <a:t>application</a:t>
            </a:r>
            <a:endParaRPr sz="1800">
              <a:latin typeface="Microsoft Sans Serif"/>
              <a:cs typeface="Microsoft Sans Serif"/>
            </a:endParaRPr>
          </a:p>
          <a:p>
            <a:pPr marL="825500" lvl="1" indent="-343535">
              <a:lnSpc>
                <a:spcPts val="1889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5" dirty="0">
                <a:latin typeface="Microsoft Sans Serif"/>
                <a:cs typeface="Microsoft Sans Serif"/>
              </a:rPr>
              <a:t>State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is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maintained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locally</a:t>
            </a:r>
            <a:endParaRPr sz="1600">
              <a:latin typeface="Microsoft Sans Serif"/>
              <a:cs typeface="Microsoft Sans Serif"/>
            </a:endParaRPr>
          </a:p>
          <a:p>
            <a:pPr marL="825500" marR="388620" lvl="1" indent="-342900">
              <a:lnSpc>
                <a:spcPts val="1900"/>
              </a:lnSpc>
              <a:spcBef>
                <a:spcPts val="150"/>
              </a:spcBef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40" dirty="0">
                <a:latin typeface="Microsoft Sans Serif"/>
                <a:cs typeface="Microsoft Sans Serif"/>
              </a:rPr>
              <a:t>Guaranteed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consistency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by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periodic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state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checkpoints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3535">
              <a:lnSpc>
                <a:spcPts val="1830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Tight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coupling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of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10" dirty="0">
                <a:latin typeface="Microsoft Sans Serif"/>
                <a:cs typeface="Microsoft Sans Serif"/>
              </a:rPr>
              <a:t>logic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and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data</a:t>
            </a:r>
            <a:endParaRPr sz="1600">
              <a:latin typeface="Microsoft Sans Serif"/>
              <a:cs typeface="Microsoft Sans Serif"/>
            </a:endParaRPr>
          </a:p>
          <a:p>
            <a:pPr marL="825500">
              <a:lnSpc>
                <a:spcPts val="1910"/>
              </a:lnSpc>
            </a:pPr>
            <a:r>
              <a:rPr sz="1600" spc="25" dirty="0">
                <a:latin typeface="Microsoft Sans Serif"/>
                <a:cs typeface="Microsoft Sans Serif"/>
              </a:rPr>
              <a:t>(microservice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architecture)</a:t>
            </a:r>
            <a:endParaRPr sz="1600">
              <a:latin typeface="Microsoft Sans Serif"/>
              <a:cs typeface="Microsoft Sans Serif"/>
            </a:endParaRPr>
          </a:p>
          <a:p>
            <a:pPr marL="825500" lvl="1" indent="-343535">
              <a:lnSpc>
                <a:spcPts val="1910"/>
              </a:lnSpc>
              <a:buClr>
                <a:srgbClr val="006679"/>
              </a:buClr>
              <a:buSzPct val="112500"/>
              <a:buFont typeface="Tahoma"/>
              <a:buChar char="○"/>
              <a:tabLst>
                <a:tab pos="824865" algn="l"/>
                <a:tab pos="825500" algn="l"/>
              </a:tabLst>
            </a:pPr>
            <a:r>
              <a:rPr sz="1600" spc="25" dirty="0">
                <a:latin typeface="Microsoft Sans Serif"/>
                <a:cs typeface="Microsoft Sans Serif"/>
              </a:rPr>
              <a:t>Highly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5" dirty="0">
                <a:latin typeface="Microsoft Sans Serif"/>
                <a:cs typeface="Microsoft Sans Serif"/>
              </a:rPr>
              <a:t>scalable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design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3370579"/>
            <a:ext cx="4053839" cy="17129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00583" y="3084067"/>
            <a:ext cx="2613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Microsoft Sans Serif"/>
                <a:cs typeface="Microsoft Sans Serif"/>
              </a:rPr>
              <a:t>Event-driven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Application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9201" y="1440704"/>
            <a:ext cx="2938272" cy="15052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09201" y="1084579"/>
            <a:ext cx="270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Microsoft Sans Serif"/>
                <a:cs typeface="Microsoft Sans Serif"/>
              </a:rPr>
              <a:t>Transactional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Application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4967" y="205988"/>
            <a:ext cx="611809" cy="601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41665" algn="l"/>
              </a:tabLst>
            </a:pPr>
            <a:r>
              <a:rPr spc="-180" dirty="0">
                <a:latin typeface="Times New Roman"/>
                <a:cs typeface="Times New Roman"/>
              </a:rPr>
              <a:t> </a:t>
            </a:r>
            <a:r>
              <a:rPr spc="120" dirty="0"/>
              <a:t>Hardened</a:t>
            </a:r>
            <a:r>
              <a:rPr spc="-60" dirty="0"/>
              <a:t> </a:t>
            </a:r>
            <a:r>
              <a:rPr spc="130" dirty="0"/>
              <a:t>at</a:t>
            </a:r>
            <a:r>
              <a:rPr spc="-45" dirty="0"/>
              <a:t> </a:t>
            </a:r>
            <a:r>
              <a:rPr spc="-15" dirty="0"/>
              <a:t>scale	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" y="1066800"/>
            <a:ext cx="1082040" cy="10820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4639" y="1124711"/>
            <a:ext cx="923544" cy="9235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1647" y="1066800"/>
            <a:ext cx="1082039" cy="10820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6567" y="1066800"/>
            <a:ext cx="1082039" cy="10820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1480" y="1258824"/>
            <a:ext cx="701040" cy="7010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3840" y="2218944"/>
            <a:ext cx="1082040" cy="108508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510800" y="1247418"/>
            <a:ext cx="1083310" cy="2056764"/>
            <a:chOff x="1510800" y="1247418"/>
            <a:chExt cx="1083310" cy="2056764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7632" y="2218944"/>
              <a:ext cx="966216" cy="1085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0800" y="1247418"/>
              <a:ext cx="955316" cy="95531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73679" y="2218944"/>
            <a:ext cx="1085088" cy="10850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41647" y="2218944"/>
            <a:ext cx="1082039" cy="10850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06567" y="2218944"/>
            <a:ext cx="1082039" cy="10850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52231" y="2612135"/>
            <a:ext cx="847344" cy="2773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3840" y="3374135"/>
            <a:ext cx="1082040" cy="10820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08760" y="3374135"/>
            <a:ext cx="1085088" cy="108203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79776" y="3791711"/>
            <a:ext cx="1063752" cy="18897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340096" y="3810000"/>
            <a:ext cx="1018032" cy="23164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39456" y="3788663"/>
            <a:ext cx="1082040" cy="2773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41251" y="4520184"/>
            <a:ext cx="75876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Details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50" dirty="0">
                <a:solidFill>
                  <a:srgbClr val="434343"/>
                </a:solidFill>
                <a:latin typeface="Microsoft Sans Serif"/>
                <a:cs typeface="Microsoft Sans Serif"/>
              </a:rPr>
              <a:t>about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45" dirty="0">
                <a:solidFill>
                  <a:srgbClr val="434343"/>
                </a:solidFill>
                <a:latin typeface="Microsoft Sans Serif"/>
                <a:cs typeface="Microsoft Sans Serif"/>
              </a:rPr>
              <a:t>their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use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-20" dirty="0">
                <a:solidFill>
                  <a:srgbClr val="434343"/>
                </a:solidFill>
                <a:latin typeface="Microsoft Sans Serif"/>
                <a:cs typeface="Microsoft Sans Serif"/>
              </a:rPr>
              <a:t>cases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40" dirty="0">
                <a:solidFill>
                  <a:srgbClr val="434343"/>
                </a:solidFill>
                <a:latin typeface="Microsoft Sans Serif"/>
                <a:cs typeface="Microsoft Sans Serif"/>
              </a:rPr>
              <a:t>and</a:t>
            </a:r>
            <a:r>
              <a:rPr sz="11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60" dirty="0">
                <a:solidFill>
                  <a:srgbClr val="434343"/>
                </a:solidFill>
                <a:latin typeface="Microsoft Sans Serif"/>
                <a:cs typeface="Microsoft Sans Serif"/>
              </a:rPr>
              <a:t>more</a:t>
            </a:r>
            <a:r>
              <a:rPr sz="11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434343"/>
                </a:solidFill>
                <a:latin typeface="Microsoft Sans Serif"/>
                <a:cs typeface="Microsoft Sans Serif"/>
              </a:rPr>
              <a:t>users</a:t>
            </a:r>
            <a:r>
              <a:rPr sz="11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are</a:t>
            </a:r>
            <a:r>
              <a:rPr sz="11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listed</a:t>
            </a:r>
            <a:r>
              <a:rPr sz="11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55" dirty="0">
                <a:solidFill>
                  <a:srgbClr val="434343"/>
                </a:solidFill>
                <a:latin typeface="Microsoft Sans Serif"/>
                <a:cs typeface="Microsoft Sans Serif"/>
              </a:rPr>
              <a:t>on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434343"/>
                </a:solidFill>
                <a:latin typeface="Microsoft Sans Serif"/>
                <a:cs typeface="Microsoft Sans Serif"/>
              </a:rPr>
              <a:t>Flink’s</a:t>
            </a:r>
            <a:r>
              <a:rPr sz="1100" spc="1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434343"/>
                </a:solidFill>
                <a:latin typeface="Microsoft Sans Serif"/>
                <a:cs typeface="Microsoft Sans Serif"/>
              </a:rPr>
              <a:t>website</a:t>
            </a:r>
            <a:r>
              <a:rPr sz="1100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spc="40" dirty="0">
                <a:solidFill>
                  <a:srgbClr val="434343"/>
                </a:solidFill>
                <a:latin typeface="Microsoft Sans Serif"/>
                <a:cs typeface="Microsoft Sans Serif"/>
              </a:rPr>
              <a:t>at</a:t>
            </a:r>
            <a:r>
              <a:rPr sz="1100" spc="5" dirty="0">
                <a:solidFill>
                  <a:srgbClr val="434343"/>
                </a:solidFill>
                <a:latin typeface="Microsoft Sans Serif"/>
                <a:cs typeface="Microsoft Sans Serif"/>
              </a:rPr>
              <a:t> </a:t>
            </a:r>
            <a:r>
              <a:rPr sz="1100" u="sng" spc="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Sans Serif"/>
                <a:cs typeface="Microsoft Sans Serif"/>
                <a:hlinkClick r:id="rId20"/>
              </a:rPr>
              <a:t>https://flink.apache.org/poweredby.html</a:t>
            </a:r>
            <a:endParaRPr sz="1100" dirty="0">
              <a:latin typeface="Microsoft Sans Serif"/>
              <a:cs typeface="Microsoft Sans Serif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71488" y="1456944"/>
            <a:ext cx="1085088" cy="30175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41647" y="3374135"/>
            <a:ext cx="1082039" cy="10820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14159" y="3648455"/>
            <a:ext cx="1002792" cy="5120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71416" y="2614116"/>
            <a:ext cx="1177316" cy="2949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927</Words>
  <Application>Microsoft Office PowerPoint</Application>
  <PresentationFormat>On-screen Show (16:9)</PresentationFormat>
  <Paragraphs>208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Consolas</vt:lpstr>
      <vt:lpstr>Microsoft Sans Serif</vt:lpstr>
      <vt:lpstr>Tahoma</vt:lpstr>
      <vt:lpstr>Times New Roman</vt:lpstr>
      <vt:lpstr>Verdana</vt:lpstr>
      <vt:lpstr>Wingdings</vt:lpstr>
      <vt:lpstr>Office Theme</vt:lpstr>
      <vt:lpstr>PowerPoint Presentation</vt:lpstr>
      <vt:lpstr>Apache Flink: 4G of Big Data</vt:lpstr>
      <vt:lpstr>Apache Flink</vt:lpstr>
      <vt:lpstr> What is Apache Flink? </vt:lpstr>
      <vt:lpstr> ARCHITECTURE </vt:lpstr>
      <vt:lpstr>Use Case: Streaming ETL</vt:lpstr>
      <vt:lpstr>Use Case: Data Analytics</vt:lpstr>
      <vt:lpstr>Use Case: Event-driven applications</vt:lpstr>
      <vt:lpstr> Hardened at scale </vt:lpstr>
      <vt:lpstr> Case Study: Single’s Day </vt:lpstr>
      <vt:lpstr>Building blocks</vt:lpstr>
      <vt:lpstr>The Core Building Blocks</vt:lpstr>
      <vt:lpstr>Stateful Event &amp; Stream Processing</vt:lpstr>
      <vt:lpstr>Stateful Event &amp; Stream Processing</vt:lpstr>
      <vt:lpstr>Stateful Event &amp; Stream Processing</vt:lpstr>
      <vt:lpstr>Stateful Event &amp; Stream Processing</vt:lpstr>
      <vt:lpstr> Time: Different Notions of Time </vt:lpstr>
      <vt:lpstr> Time: Event Time Example </vt:lpstr>
      <vt:lpstr>Recap: The Core Building Blocks</vt:lpstr>
      <vt:lpstr>APIs</vt:lpstr>
      <vt:lpstr> The APIs </vt:lpstr>
      <vt:lpstr> Process Function </vt:lpstr>
      <vt:lpstr> Data Stream API </vt:lpstr>
      <vt:lpstr> Table API &amp; Stream SQL </vt:lpstr>
      <vt:lpstr>Deployment &amp; Integrations</vt:lpstr>
      <vt:lpstr>Deployment</vt:lpstr>
      <vt:lpstr>Concluding…</vt:lpstr>
      <vt:lpstr> Integrations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Ahmad Makki</cp:lastModifiedBy>
  <cp:revision>7</cp:revision>
  <dcterms:created xsi:type="dcterms:W3CDTF">2024-06-26T00:21:14Z</dcterms:created>
  <dcterms:modified xsi:type="dcterms:W3CDTF">2024-06-28T16:59:08Z</dcterms:modified>
</cp:coreProperties>
</file>